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handoutMasterIdLst>
    <p:handoutMasterId r:id="rId39"/>
  </p:handoutMasterIdLst>
  <p:sldIdLst>
    <p:sldId id="290" r:id="rId2"/>
    <p:sldId id="256" r:id="rId3"/>
    <p:sldId id="271" r:id="rId4"/>
    <p:sldId id="257" r:id="rId5"/>
    <p:sldId id="258" r:id="rId6"/>
    <p:sldId id="292" r:id="rId7"/>
    <p:sldId id="259" r:id="rId8"/>
    <p:sldId id="291" r:id="rId9"/>
    <p:sldId id="260" r:id="rId10"/>
    <p:sldId id="294" r:id="rId11"/>
    <p:sldId id="261" r:id="rId12"/>
    <p:sldId id="263" r:id="rId13"/>
    <p:sldId id="265" r:id="rId14"/>
    <p:sldId id="295" r:id="rId15"/>
    <p:sldId id="296" r:id="rId16"/>
    <p:sldId id="262" r:id="rId17"/>
    <p:sldId id="268" r:id="rId18"/>
    <p:sldId id="269" r:id="rId19"/>
    <p:sldId id="293" r:id="rId20"/>
    <p:sldId id="272" r:id="rId21"/>
    <p:sldId id="280" r:id="rId22"/>
    <p:sldId id="289" r:id="rId23"/>
    <p:sldId id="281" r:id="rId24"/>
    <p:sldId id="278" r:id="rId25"/>
    <p:sldId id="279" r:id="rId26"/>
    <p:sldId id="282" r:id="rId27"/>
    <p:sldId id="275" r:id="rId28"/>
    <p:sldId id="297" r:id="rId29"/>
    <p:sldId id="287" r:id="rId30"/>
    <p:sldId id="283" r:id="rId31"/>
    <p:sldId id="276" r:id="rId32"/>
    <p:sldId id="277" r:id="rId33"/>
    <p:sldId id="288" r:id="rId34"/>
    <p:sldId id="284" r:id="rId35"/>
    <p:sldId id="285" r:id="rId36"/>
    <p:sldId id="298" r:id="rId37"/>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05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47C10B-DBF0-054E-8B97-9B5CBC3A541C}" type="datetimeFigureOut">
              <a:rPr lang="nl-NL" smtClean="0"/>
              <a:t>19-4-2016</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A6CE90-C536-4A4E-9757-48E7D3A4B60C}" type="slidenum">
              <a:rPr lang="nl-NL" smtClean="0"/>
              <a:t>‹nr.›</a:t>
            </a:fld>
            <a:endParaRPr lang="nl-NL"/>
          </a:p>
        </p:txBody>
      </p:sp>
    </p:spTree>
    <p:extLst>
      <p:ext uri="{BB962C8B-B14F-4D97-AF65-F5344CB8AC3E}">
        <p14:creationId xmlns:p14="http://schemas.microsoft.com/office/powerpoint/2010/main" val="954192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914982-E521-024E-BD99-FBD3C37584D6}" type="datetimeFigureOut">
              <a:rPr lang="nl-NL" smtClean="0"/>
              <a:t>19-4-2016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1D81C9-7BFF-3240-AE24-2F6DC9FC8585}" type="slidenum">
              <a:rPr lang="nl-NL" smtClean="0"/>
              <a:t>‹nr.›</a:t>
            </a:fld>
            <a:endParaRPr lang="nl-NL"/>
          </a:p>
        </p:txBody>
      </p:sp>
    </p:spTree>
    <p:extLst>
      <p:ext uri="{BB962C8B-B14F-4D97-AF65-F5344CB8AC3E}">
        <p14:creationId xmlns:p14="http://schemas.microsoft.com/office/powerpoint/2010/main" val="16817152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481D81C9-7BFF-3240-AE24-2F6DC9FC8585}" type="slidenum">
              <a:rPr lang="nl-NL" smtClean="0"/>
              <a:t>10</a:t>
            </a:fld>
            <a:endParaRPr lang="nl-NL"/>
          </a:p>
        </p:txBody>
      </p:sp>
    </p:spTree>
    <p:extLst>
      <p:ext uri="{BB962C8B-B14F-4D97-AF65-F5344CB8AC3E}">
        <p14:creationId xmlns:p14="http://schemas.microsoft.com/office/powerpoint/2010/main" val="3330590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74CA1405-F705-6A45-9C59-C62989E6EB20}" type="datetime1">
              <a:rPr lang="en-US" smtClean="0"/>
              <a:t>4/19/2016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064536D-F71D-8C4B-B732-63B018A7BBBB}" type="slidenum">
              <a:rPr lang="nl-NL" smtClean="0"/>
              <a:t>‹nr.›</a:t>
            </a:fld>
            <a:endParaRPr lang="nl-NL"/>
          </a:p>
        </p:txBody>
      </p:sp>
    </p:spTree>
    <p:extLst>
      <p:ext uri="{BB962C8B-B14F-4D97-AF65-F5344CB8AC3E}">
        <p14:creationId xmlns:p14="http://schemas.microsoft.com/office/powerpoint/2010/main" val="388368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datum 3"/>
          <p:cNvSpPr>
            <a:spLocks noGrp="1"/>
          </p:cNvSpPr>
          <p:nvPr>
            <p:ph type="dt" sz="half" idx="10"/>
          </p:nvPr>
        </p:nvSpPr>
        <p:spPr/>
        <p:txBody>
          <a:bodyPr/>
          <a:lstStyle/>
          <a:p>
            <a:fld id="{2FE11944-9461-4942-9E3A-6BE40C9FAF00}" type="datetime1">
              <a:rPr lang="en-US" smtClean="0"/>
              <a:t>4/19/2016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064536D-F71D-8C4B-B732-63B018A7BBBB}" type="slidenum">
              <a:rPr lang="nl-NL" smtClean="0"/>
              <a:t>‹nr.›</a:t>
            </a:fld>
            <a:endParaRPr lang="nl-NL"/>
          </a:p>
        </p:txBody>
      </p:sp>
    </p:spTree>
    <p:extLst>
      <p:ext uri="{BB962C8B-B14F-4D97-AF65-F5344CB8AC3E}">
        <p14:creationId xmlns:p14="http://schemas.microsoft.com/office/powerpoint/2010/main" val="1052916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en-US"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datum 3"/>
          <p:cNvSpPr>
            <a:spLocks noGrp="1"/>
          </p:cNvSpPr>
          <p:nvPr>
            <p:ph type="dt" sz="half" idx="10"/>
          </p:nvPr>
        </p:nvSpPr>
        <p:spPr/>
        <p:txBody>
          <a:bodyPr/>
          <a:lstStyle/>
          <a:p>
            <a:fld id="{C48E510A-5828-4B4E-9F41-650C18D01839}" type="datetime1">
              <a:rPr lang="en-US" smtClean="0"/>
              <a:t>4/19/2016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064536D-F71D-8C4B-B732-63B018A7BBBB}" type="slidenum">
              <a:rPr lang="nl-NL" smtClean="0"/>
              <a:t>‹nr.›</a:t>
            </a:fld>
            <a:endParaRPr lang="nl-NL"/>
          </a:p>
        </p:txBody>
      </p:sp>
    </p:spTree>
    <p:extLst>
      <p:ext uri="{BB962C8B-B14F-4D97-AF65-F5344CB8AC3E}">
        <p14:creationId xmlns:p14="http://schemas.microsoft.com/office/powerpoint/2010/main" val="389621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Titelstijl van model bewerken</a:t>
            </a:r>
            <a:endParaRPr lang="nl-NL"/>
          </a:p>
        </p:txBody>
      </p:sp>
      <p:sp>
        <p:nvSpPr>
          <p:cNvPr id="3" name="Tijdelijke aanduiding voor inhoud 2"/>
          <p:cNvSpPr>
            <a:spLocks noGrp="1"/>
          </p:cNvSpPr>
          <p:nvPr>
            <p:ph idx="1"/>
          </p:nvPr>
        </p:nvSpPr>
        <p:spPr/>
        <p:txBody>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datum 3"/>
          <p:cNvSpPr>
            <a:spLocks noGrp="1"/>
          </p:cNvSpPr>
          <p:nvPr>
            <p:ph type="dt" sz="half" idx="10"/>
          </p:nvPr>
        </p:nvSpPr>
        <p:spPr/>
        <p:txBody>
          <a:bodyPr/>
          <a:lstStyle/>
          <a:p>
            <a:fld id="{6A91C501-72E6-CB4C-AD87-AD5C89747194}" type="datetime1">
              <a:rPr lang="en-US" smtClean="0"/>
              <a:t>4/19/2016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064536D-F71D-8C4B-B732-63B018A7BBBB}" type="slidenum">
              <a:rPr lang="nl-NL" smtClean="0"/>
              <a:t>‹nr.›</a:t>
            </a:fld>
            <a:endParaRPr lang="nl-NL"/>
          </a:p>
        </p:txBody>
      </p:sp>
    </p:spTree>
    <p:extLst>
      <p:ext uri="{BB962C8B-B14F-4D97-AF65-F5344CB8AC3E}">
        <p14:creationId xmlns:p14="http://schemas.microsoft.com/office/powerpoint/2010/main" val="3060234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Klik om de tekststijl van het model te bewerken</a:t>
            </a:r>
          </a:p>
        </p:txBody>
      </p:sp>
      <p:sp>
        <p:nvSpPr>
          <p:cNvPr id="4" name="Tijdelijke aanduiding voor datum 3"/>
          <p:cNvSpPr>
            <a:spLocks noGrp="1"/>
          </p:cNvSpPr>
          <p:nvPr>
            <p:ph type="dt" sz="half" idx="10"/>
          </p:nvPr>
        </p:nvSpPr>
        <p:spPr/>
        <p:txBody>
          <a:bodyPr/>
          <a:lstStyle/>
          <a:p>
            <a:fld id="{CAA00B13-44A0-0546-BA18-0C2666EDD25C}" type="datetime1">
              <a:rPr lang="en-US" smtClean="0"/>
              <a:t>4/19/2016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064536D-F71D-8C4B-B732-63B018A7BBBB}" type="slidenum">
              <a:rPr lang="nl-NL" smtClean="0"/>
              <a:t>‹nr.›</a:t>
            </a:fld>
            <a:endParaRPr lang="nl-NL"/>
          </a:p>
        </p:txBody>
      </p:sp>
    </p:spTree>
    <p:extLst>
      <p:ext uri="{BB962C8B-B14F-4D97-AF65-F5344CB8AC3E}">
        <p14:creationId xmlns:p14="http://schemas.microsoft.com/office/powerpoint/2010/main" val="2756527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5" name="Tijdelijke aanduiding voor datum 4"/>
          <p:cNvSpPr>
            <a:spLocks noGrp="1"/>
          </p:cNvSpPr>
          <p:nvPr>
            <p:ph type="dt" sz="half" idx="10"/>
          </p:nvPr>
        </p:nvSpPr>
        <p:spPr/>
        <p:txBody>
          <a:bodyPr/>
          <a:lstStyle/>
          <a:p>
            <a:fld id="{FECD6224-BDA9-5543-9FB4-1AB379260E6A}" type="datetime1">
              <a:rPr lang="en-US" smtClean="0"/>
              <a:t>4/19/2016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064536D-F71D-8C4B-B732-63B018A7BBBB}" type="slidenum">
              <a:rPr lang="nl-NL" smtClean="0"/>
              <a:t>‹nr.›</a:t>
            </a:fld>
            <a:endParaRPr lang="nl-NL"/>
          </a:p>
        </p:txBody>
      </p:sp>
    </p:spTree>
    <p:extLst>
      <p:ext uri="{BB962C8B-B14F-4D97-AF65-F5344CB8AC3E}">
        <p14:creationId xmlns:p14="http://schemas.microsoft.com/office/powerpoint/2010/main" val="1699079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7" name="Tijdelijke aanduiding voor datum 6"/>
          <p:cNvSpPr>
            <a:spLocks noGrp="1"/>
          </p:cNvSpPr>
          <p:nvPr>
            <p:ph type="dt" sz="half" idx="10"/>
          </p:nvPr>
        </p:nvSpPr>
        <p:spPr/>
        <p:txBody>
          <a:bodyPr/>
          <a:lstStyle/>
          <a:p>
            <a:fld id="{19C0EC35-7DA7-A243-AA66-BE37EE2554AE}" type="datetime1">
              <a:rPr lang="en-US" smtClean="0"/>
              <a:t>4/19/2016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064536D-F71D-8C4B-B732-63B018A7BBBB}" type="slidenum">
              <a:rPr lang="nl-NL" smtClean="0"/>
              <a:t>‹nr.›</a:t>
            </a:fld>
            <a:endParaRPr lang="nl-NL"/>
          </a:p>
        </p:txBody>
      </p:sp>
    </p:spTree>
    <p:extLst>
      <p:ext uri="{BB962C8B-B14F-4D97-AF65-F5344CB8AC3E}">
        <p14:creationId xmlns:p14="http://schemas.microsoft.com/office/powerpoint/2010/main" val="232285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Titelstijl van model bewerken</a:t>
            </a:r>
            <a:endParaRPr lang="nl-NL"/>
          </a:p>
        </p:txBody>
      </p:sp>
      <p:sp>
        <p:nvSpPr>
          <p:cNvPr id="3" name="Tijdelijke aanduiding voor datum 2"/>
          <p:cNvSpPr>
            <a:spLocks noGrp="1"/>
          </p:cNvSpPr>
          <p:nvPr>
            <p:ph type="dt" sz="half" idx="10"/>
          </p:nvPr>
        </p:nvSpPr>
        <p:spPr/>
        <p:txBody>
          <a:bodyPr/>
          <a:lstStyle/>
          <a:p>
            <a:fld id="{90A15394-38F6-B548-B451-3BA980280984}" type="datetime1">
              <a:rPr lang="en-US" smtClean="0"/>
              <a:t>4/19/2016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064536D-F71D-8C4B-B732-63B018A7BBBB}" type="slidenum">
              <a:rPr lang="nl-NL" smtClean="0"/>
              <a:t>‹nr.›</a:t>
            </a:fld>
            <a:endParaRPr lang="nl-NL"/>
          </a:p>
        </p:txBody>
      </p:sp>
    </p:spTree>
    <p:extLst>
      <p:ext uri="{BB962C8B-B14F-4D97-AF65-F5344CB8AC3E}">
        <p14:creationId xmlns:p14="http://schemas.microsoft.com/office/powerpoint/2010/main" val="2681781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68E02C9-D19C-6B45-B3D4-FE7688CC91F0}" type="datetime1">
              <a:rPr lang="en-US" smtClean="0"/>
              <a:t>4/19/2016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‹nr.›</a:t>
            </a:fld>
            <a:endParaRPr lang="nl-NL"/>
          </a:p>
        </p:txBody>
      </p:sp>
    </p:spTree>
    <p:extLst>
      <p:ext uri="{BB962C8B-B14F-4D97-AF65-F5344CB8AC3E}">
        <p14:creationId xmlns:p14="http://schemas.microsoft.com/office/powerpoint/2010/main" val="2169925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Klik om de tekststijl van het model te bewerken</a:t>
            </a:r>
          </a:p>
        </p:txBody>
      </p:sp>
      <p:sp>
        <p:nvSpPr>
          <p:cNvPr id="5" name="Tijdelijke aanduiding voor datum 4"/>
          <p:cNvSpPr>
            <a:spLocks noGrp="1"/>
          </p:cNvSpPr>
          <p:nvPr>
            <p:ph type="dt" sz="half" idx="10"/>
          </p:nvPr>
        </p:nvSpPr>
        <p:spPr/>
        <p:txBody>
          <a:bodyPr/>
          <a:lstStyle/>
          <a:p>
            <a:fld id="{7A424907-8A6E-9B4E-AEB3-26194998DA62}" type="datetime1">
              <a:rPr lang="en-US" smtClean="0"/>
              <a:t>4/19/2016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064536D-F71D-8C4B-B732-63B018A7BBBB}" type="slidenum">
              <a:rPr lang="nl-NL" smtClean="0"/>
              <a:t>‹nr.›</a:t>
            </a:fld>
            <a:endParaRPr lang="nl-NL"/>
          </a:p>
        </p:txBody>
      </p:sp>
    </p:spTree>
    <p:extLst>
      <p:ext uri="{BB962C8B-B14F-4D97-AF65-F5344CB8AC3E}">
        <p14:creationId xmlns:p14="http://schemas.microsoft.com/office/powerpoint/2010/main" val="3403237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Klik om de tekststijl van het model te bewerken</a:t>
            </a:r>
          </a:p>
        </p:txBody>
      </p:sp>
      <p:sp>
        <p:nvSpPr>
          <p:cNvPr id="5" name="Tijdelijke aanduiding voor datum 4"/>
          <p:cNvSpPr>
            <a:spLocks noGrp="1"/>
          </p:cNvSpPr>
          <p:nvPr>
            <p:ph type="dt" sz="half" idx="10"/>
          </p:nvPr>
        </p:nvSpPr>
        <p:spPr/>
        <p:txBody>
          <a:bodyPr/>
          <a:lstStyle/>
          <a:p>
            <a:fld id="{22C23ADF-4E0C-804C-9FCF-80316AC29896}" type="datetime1">
              <a:rPr lang="en-US" smtClean="0"/>
              <a:t>4/19/2016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064536D-F71D-8C4B-B732-63B018A7BBBB}" type="slidenum">
              <a:rPr lang="nl-NL" smtClean="0"/>
              <a:t>‹nr.›</a:t>
            </a:fld>
            <a:endParaRPr lang="nl-NL"/>
          </a:p>
        </p:txBody>
      </p:sp>
    </p:spTree>
    <p:extLst>
      <p:ext uri="{BB962C8B-B14F-4D97-AF65-F5344CB8AC3E}">
        <p14:creationId xmlns:p14="http://schemas.microsoft.com/office/powerpoint/2010/main" val="424281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27D1E-83A6-F049-A5D3-693D3DD8E18A}" type="datetime1">
              <a:rPr lang="en-US" smtClean="0"/>
              <a:t>4/19/2016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4536D-F71D-8C4B-B732-63B018A7BBBB}" type="slidenum">
              <a:rPr lang="nl-NL" smtClean="0"/>
              <a:t>‹nr.›</a:t>
            </a:fld>
            <a:endParaRPr lang="nl-NL"/>
          </a:p>
        </p:txBody>
      </p:sp>
    </p:spTree>
    <p:extLst>
      <p:ext uri="{BB962C8B-B14F-4D97-AF65-F5344CB8AC3E}">
        <p14:creationId xmlns:p14="http://schemas.microsoft.com/office/powerpoint/2010/main" val="2473020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Geschillencommissie Passend Onderwijs</a:t>
            </a:r>
            <a:endParaRPr lang="nl-NL" dirty="0"/>
          </a:p>
        </p:txBody>
      </p:sp>
      <p:pic>
        <p:nvPicPr>
          <p:cNvPr id="4" name="Tijdelijke aanduiding voor inhoud 3"/>
          <p:cNvPicPr>
            <a:picLocks noGrp="1" noChangeAspect="1"/>
          </p:cNvPicPr>
          <p:nvPr>
            <p:ph idx="1"/>
          </p:nvPr>
        </p:nvPicPr>
        <p:blipFill>
          <a:blip r:embed="rId2"/>
          <a:srcRect t="8753" b="8753"/>
          <a:stretch>
            <a:fillRect/>
          </a:stretch>
        </p:blipFill>
        <p:spPr/>
      </p:pic>
      <p:sp>
        <p:nvSpPr>
          <p:cNvPr id="5" name="Tijdelijke aanduiding voor dianummer 4"/>
          <p:cNvSpPr>
            <a:spLocks noGrp="1"/>
          </p:cNvSpPr>
          <p:nvPr>
            <p:ph type="sldNum" sz="quarter" idx="12"/>
          </p:nvPr>
        </p:nvSpPr>
        <p:spPr/>
        <p:txBody>
          <a:bodyPr/>
          <a:lstStyle/>
          <a:p>
            <a:fld id="{0064536D-F71D-8C4B-B732-63B018A7BBBB}" type="slidenum">
              <a:rPr lang="nl-NL" smtClean="0"/>
              <a:t>1</a:t>
            </a:fld>
            <a:endParaRPr lang="nl-NL"/>
          </a:p>
        </p:txBody>
      </p:sp>
    </p:spTree>
    <p:extLst>
      <p:ext uri="{BB962C8B-B14F-4D97-AF65-F5344CB8AC3E}">
        <p14:creationId xmlns:p14="http://schemas.microsoft.com/office/powerpoint/2010/main" val="3556133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Ontwikkelingsperspectief</a:t>
            </a:r>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10</a:t>
            </a:fld>
            <a:endParaRPr lang="nl-NL"/>
          </a:p>
        </p:txBody>
      </p:sp>
      <p:pic>
        <p:nvPicPr>
          <p:cNvPr id="9" name="Tijdelijke aanduiding voor inhoud 8"/>
          <p:cNvPicPr>
            <a:picLocks noGrp="1" noChangeAspect="1"/>
          </p:cNvPicPr>
          <p:nvPr>
            <p:ph idx="1"/>
          </p:nvPr>
        </p:nvPicPr>
        <p:blipFill>
          <a:blip r:embed="rId3"/>
          <a:srcRect l="-70288" r="-70288"/>
          <a:stretch>
            <a:fillRect/>
          </a:stretch>
        </p:blipFill>
        <p:spPr/>
      </p:pic>
    </p:spTree>
    <p:extLst>
      <p:ext uri="{BB962C8B-B14F-4D97-AF65-F5344CB8AC3E}">
        <p14:creationId xmlns:p14="http://schemas.microsoft.com/office/powerpoint/2010/main" val="3726284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OPP 1</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Het bevoegd gezag stelt nadat op overeenstemming gericht overleg is gevoerd met de ouders een ontwikkelingsperspectief vast:</a:t>
            </a:r>
          </a:p>
          <a:p>
            <a:pPr marL="514350" indent="-514350">
              <a:buAutoNum type="alphaLcPeriod"/>
            </a:pPr>
            <a:r>
              <a:rPr lang="nl-NL" dirty="0" smtClean="0"/>
              <a:t>voor </a:t>
            </a:r>
            <a:r>
              <a:rPr lang="nl-NL" dirty="0"/>
              <a:t>leerlingen van een basisschool, die extra ondersteuning </a:t>
            </a:r>
            <a:r>
              <a:rPr lang="nl-NL"/>
              <a:t>behoeven</a:t>
            </a:r>
            <a:r>
              <a:rPr lang="nl-NL" smtClean="0"/>
              <a:t>; en</a:t>
            </a:r>
            <a:endParaRPr lang="nl-NL" dirty="0"/>
          </a:p>
          <a:p>
            <a:pPr marL="0" indent="0">
              <a:buNone/>
            </a:pPr>
            <a:r>
              <a:rPr lang="nl-NL" dirty="0" smtClean="0"/>
              <a:t>b.	voor </a:t>
            </a:r>
            <a:r>
              <a:rPr lang="nl-NL" dirty="0"/>
              <a:t>leerlingen van een speciale school voor </a:t>
            </a:r>
            <a:r>
              <a:rPr lang="nl-NL" dirty="0" smtClean="0"/>
              <a:t>	basisonderwijs</a:t>
            </a:r>
            <a:r>
              <a:rPr lang="nl-NL" dirty="0"/>
              <a:t>.</a:t>
            </a:r>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11</a:t>
            </a:fld>
            <a:endParaRPr lang="nl-NL"/>
          </a:p>
        </p:txBody>
      </p:sp>
    </p:spTree>
    <p:extLst>
      <p:ext uri="{BB962C8B-B14F-4D97-AF65-F5344CB8AC3E}">
        <p14:creationId xmlns:p14="http://schemas.microsoft.com/office/powerpoint/2010/main" val="3121724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OPP 2</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r>
              <a:rPr lang="nl-NL" dirty="0" smtClean="0"/>
              <a:t>Nadat </a:t>
            </a:r>
            <a:r>
              <a:rPr lang="nl-NL" dirty="0"/>
              <a:t>op overeenstemming gericht overleg is gevoerd met de ouders kan het bevoegd gezag het ontwikkelingsperspectief bijstellen.</a:t>
            </a:r>
          </a:p>
          <a:p>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12</a:t>
            </a:fld>
            <a:endParaRPr lang="nl-NL"/>
          </a:p>
        </p:txBody>
      </p:sp>
    </p:spTree>
    <p:extLst>
      <p:ext uri="{BB962C8B-B14F-4D97-AF65-F5344CB8AC3E}">
        <p14:creationId xmlns:p14="http://schemas.microsoft.com/office/powerpoint/2010/main" val="4155482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 OPP</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Onderwijssoort VO/uitstroomprofiel/vervolgonderwijs/soort arbeid</a:t>
            </a:r>
          </a:p>
          <a:p>
            <a:r>
              <a:rPr lang="nl-NL" dirty="0" smtClean="0"/>
              <a:t>Onderbouwing: belemmerende en bevorderende factoren</a:t>
            </a:r>
          </a:p>
          <a:p>
            <a:r>
              <a:rPr lang="nl-NL" dirty="0" smtClean="0"/>
              <a:t>Omschrijving </a:t>
            </a:r>
            <a:r>
              <a:rPr lang="nl-NL" dirty="0" err="1"/>
              <a:t>indiv</a:t>
            </a:r>
            <a:r>
              <a:rPr lang="nl-NL" dirty="0"/>
              <a:t>. b</a:t>
            </a:r>
            <a:r>
              <a:rPr lang="nl-NL" dirty="0" smtClean="0"/>
              <a:t>egeleiding</a:t>
            </a:r>
            <a:endParaRPr lang="nl-NL" dirty="0"/>
          </a:p>
          <a:p>
            <a:r>
              <a:rPr lang="nl-NL" dirty="0" smtClean="0"/>
              <a:t>Vermelden evt. afwijking programma</a:t>
            </a:r>
          </a:p>
          <a:p>
            <a:r>
              <a:rPr lang="nl-NL" dirty="0"/>
              <a:t>Uitspraak over leerrendementsverwachting per vakgebied/leerdoel uitstroom (106295)</a:t>
            </a:r>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13</a:t>
            </a:fld>
            <a:endParaRPr lang="nl-NL"/>
          </a:p>
        </p:txBody>
      </p:sp>
    </p:spTree>
    <p:extLst>
      <p:ext uri="{BB962C8B-B14F-4D97-AF65-F5344CB8AC3E}">
        <p14:creationId xmlns:p14="http://schemas.microsoft.com/office/powerpoint/2010/main" val="2415753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OOGO</a:t>
            </a:r>
            <a:endParaRPr lang="nl-NL" dirty="0"/>
          </a:p>
        </p:txBody>
      </p:sp>
      <p:sp>
        <p:nvSpPr>
          <p:cNvPr id="3" name="Tijdelijke aanduiding voor inhoud 2"/>
          <p:cNvSpPr>
            <a:spLocks noGrp="1"/>
          </p:cNvSpPr>
          <p:nvPr>
            <p:ph idx="1"/>
          </p:nvPr>
        </p:nvSpPr>
        <p:spPr/>
        <p:txBody>
          <a:bodyPr>
            <a:normAutofit/>
          </a:bodyPr>
          <a:lstStyle/>
          <a:p>
            <a:r>
              <a:rPr lang="nl-NL" sz="4800" dirty="0" smtClean="0"/>
              <a:t>Reëel en open</a:t>
            </a:r>
          </a:p>
          <a:p>
            <a:r>
              <a:rPr lang="nl-NL" sz="4800" dirty="0" smtClean="0"/>
              <a:t>Ondertekening</a:t>
            </a:r>
          </a:p>
          <a:p>
            <a:r>
              <a:rPr lang="nl-NL" sz="4800" dirty="0" smtClean="0"/>
              <a:t>Bijstellen</a:t>
            </a:r>
          </a:p>
          <a:p>
            <a:r>
              <a:rPr lang="nl-NL" sz="4800" dirty="0" smtClean="0"/>
              <a:t>Geen overeenstemming</a:t>
            </a:r>
          </a:p>
          <a:p>
            <a:pPr marL="0" indent="0">
              <a:buNone/>
            </a:pPr>
            <a:endParaRPr lang="nl-NL" sz="4800"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14</a:t>
            </a:fld>
            <a:endParaRPr lang="nl-NL"/>
          </a:p>
        </p:txBody>
      </p:sp>
    </p:spTree>
    <p:extLst>
      <p:ext uri="{BB962C8B-B14F-4D97-AF65-F5344CB8AC3E}">
        <p14:creationId xmlns:p14="http://schemas.microsoft.com/office/powerpoint/2010/main" val="1349632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pic>
        <p:nvPicPr>
          <p:cNvPr id="5" name="Tijdelijke aanduiding voor inhoud 4"/>
          <p:cNvPicPr>
            <a:picLocks noGrp="1" noChangeAspect="1"/>
          </p:cNvPicPr>
          <p:nvPr>
            <p:ph idx="1"/>
          </p:nvPr>
        </p:nvPicPr>
        <p:blipFill>
          <a:blip r:embed="rId2"/>
          <a:srcRect l="-5753" r="-5753"/>
          <a:stretch>
            <a:fillRect/>
          </a:stretch>
        </p:blipFill>
        <p:spPr/>
      </p:pic>
      <p:sp>
        <p:nvSpPr>
          <p:cNvPr id="4" name="Tijdelijke aanduiding voor dianummer 3"/>
          <p:cNvSpPr>
            <a:spLocks noGrp="1"/>
          </p:cNvSpPr>
          <p:nvPr>
            <p:ph type="sldNum" sz="quarter" idx="12"/>
          </p:nvPr>
        </p:nvSpPr>
        <p:spPr/>
        <p:txBody>
          <a:bodyPr/>
          <a:lstStyle/>
          <a:p>
            <a:fld id="{0064536D-F71D-8C4B-B732-63B018A7BBBB}" type="slidenum">
              <a:rPr lang="nl-NL" smtClean="0"/>
              <a:t>15</a:t>
            </a:fld>
            <a:endParaRPr lang="nl-NL"/>
          </a:p>
        </p:txBody>
      </p:sp>
    </p:spTree>
    <p:extLst>
      <p:ext uri="{BB962C8B-B14F-4D97-AF65-F5344CB8AC3E}">
        <p14:creationId xmlns:p14="http://schemas.microsoft.com/office/powerpoint/2010/main" val="2148600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Verwijdering</a:t>
            </a:r>
            <a:endParaRPr lang="nl-NL" dirty="0"/>
          </a:p>
        </p:txBody>
      </p:sp>
      <p:sp>
        <p:nvSpPr>
          <p:cNvPr id="3" name="Tijdelijke aanduiding voor inhoud 2"/>
          <p:cNvSpPr>
            <a:spLocks noGrp="1"/>
          </p:cNvSpPr>
          <p:nvPr>
            <p:ph idx="1"/>
          </p:nvPr>
        </p:nvSpPr>
        <p:spPr/>
        <p:txBody>
          <a:bodyPr>
            <a:noAutofit/>
          </a:bodyPr>
          <a:lstStyle/>
          <a:p>
            <a:pPr marL="0" indent="0">
              <a:buNone/>
            </a:pPr>
            <a:r>
              <a:rPr lang="nl-NL" sz="3600" dirty="0"/>
              <a:t>Voordat wordt besloten tot verwijdering hoort het bevoegd gezag de betrokken groepsleraar. Definitieve verwijdering van een leerling vindt niet plaats dan nadat het bevoegd gezag ervoor heeft zorg gedragen dat een andere school bereid is de leerling toe te laten. </a:t>
            </a:r>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16</a:t>
            </a:fld>
            <a:endParaRPr lang="nl-NL"/>
          </a:p>
        </p:txBody>
      </p:sp>
    </p:spTree>
    <p:extLst>
      <p:ext uri="{BB962C8B-B14F-4D97-AF65-F5344CB8AC3E}">
        <p14:creationId xmlns:p14="http://schemas.microsoft.com/office/powerpoint/2010/main" val="2511094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0064536D-F71D-8C4B-B732-63B018A7BBBB}" type="slidenum">
              <a:rPr lang="nl-NL" smtClean="0"/>
              <a:t>17</a:t>
            </a:fld>
            <a:endParaRPr lang="nl-NL"/>
          </a:p>
        </p:txBody>
      </p:sp>
      <p:sp>
        <p:nvSpPr>
          <p:cNvPr id="2" name="Titel 1"/>
          <p:cNvSpPr>
            <a:spLocks noGrp="1"/>
          </p:cNvSpPr>
          <p:nvPr>
            <p:ph type="title" idx="4294967295"/>
          </p:nvPr>
        </p:nvSpPr>
        <p:spPr>
          <a:xfrm>
            <a:off x="0" y="274638"/>
            <a:ext cx="8229600" cy="1143000"/>
          </a:xfrm>
        </p:spPr>
        <p:txBody>
          <a:bodyPr>
            <a:normAutofit fontScale="90000"/>
          </a:bodyPr>
          <a:lstStyle/>
          <a:p>
            <a:r>
              <a:rPr lang="nl-NL" dirty="0" smtClean="0"/>
              <a:t>Voorwaarden verwijdering e.o. leerling</a:t>
            </a:r>
            <a:endParaRPr lang="nl-NL" dirty="0"/>
          </a:p>
        </p:txBody>
      </p:sp>
      <p:sp>
        <p:nvSpPr>
          <p:cNvPr id="3" name="Tijdelijke aanduiding voor inhoud 2"/>
          <p:cNvSpPr>
            <a:spLocks noGrp="1"/>
          </p:cNvSpPr>
          <p:nvPr>
            <p:ph idx="4294967295"/>
          </p:nvPr>
        </p:nvSpPr>
        <p:spPr>
          <a:xfrm>
            <a:off x="0" y="1600200"/>
            <a:ext cx="8229600" cy="4525963"/>
          </a:xfrm>
        </p:spPr>
        <p:txBody>
          <a:bodyPr>
            <a:normAutofit fontScale="92500" lnSpcReduction="20000"/>
          </a:bodyPr>
          <a:lstStyle/>
          <a:p>
            <a:r>
              <a:rPr lang="nl-NL" dirty="0" smtClean="0"/>
              <a:t>Op deugdelijk onderzoek gebaseerd OPP</a:t>
            </a:r>
          </a:p>
          <a:p>
            <a:r>
              <a:rPr lang="nl-NL" dirty="0" smtClean="0"/>
              <a:t>Gelegenheid inhoud te geven aan OPP</a:t>
            </a:r>
          </a:p>
          <a:p>
            <a:r>
              <a:rPr lang="nl-NL" dirty="0" smtClean="0"/>
              <a:t>Onderzoek naar resterende mogelijkheden</a:t>
            </a:r>
          </a:p>
          <a:p>
            <a:r>
              <a:rPr lang="nl-NL" dirty="0" smtClean="0"/>
              <a:t>Inventarisatie scholen die wel ondersteuning kunnen bieden</a:t>
            </a:r>
          </a:p>
          <a:p>
            <a:r>
              <a:rPr lang="nl-NL" dirty="0"/>
              <a:t>Overleg met ouders</a:t>
            </a:r>
          </a:p>
          <a:p>
            <a:r>
              <a:rPr lang="nl-NL" dirty="0" smtClean="0"/>
              <a:t>Reistijd is benoemd</a:t>
            </a:r>
          </a:p>
          <a:p>
            <a:r>
              <a:rPr lang="nl-NL" dirty="0" smtClean="0"/>
              <a:t>Voldoende gemotiveerd</a:t>
            </a:r>
          </a:p>
          <a:p>
            <a:r>
              <a:rPr lang="nl-NL" dirty="0" smtClean="0"/>
              <a:t>Bij definitief besluit: schriftelijke aanvaarding andere school</a:t>
            </a:r>
          </a:p>
          <a:p>
            <a:endParaRPr lang="nl-NL" dirty="0"/>
          </a:p>
        </p:txBody>
      </p:sp>
    </p:spTree>
    <p:extLst>
      <p:ext uri="{BB962C8B-B14F-4D97-AF65-F5344CB8AC3E}">
        <p14:creationId xmlns:p14="http://schemas.microsoft.com/office/powerpoint/2010/main" val="751858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‘Andere’ verwijdering</a:t>
            </a:r>
            <a:endParaRPr lang="nl-NL" dirty="0"/>
          </a:p>
        </p:txBody>
      </p:sp>
      <p:sp>
        <p:nvSpPr>
          <p:cNvPr id="3" name="Tijdelijke aanduiding voor inhoud 2"/>
          <p:cNvSpPr>
            <a:spLocks noGrp="1"/>
          </p:cNvSpPr>
          <p:nvPr>
            <p:ph idx="1"/>
          </p:nvPr>
        </p:nvSpPr>
        <p:spPr/>
        <p:txBody>
          <a:bodyPr/>
          <a:lstStyle/>
          <a:p>
            <a:pPr marL="0" indent="0">
              <a:buNone/>
            </a:pPr>
            <a:r>
              <a:rPr lang="nl-NL" dirty="0" smtClean="0"/>
              <a:t>Redelijkheidstoets: niet of een andere beslissing mogelijk is, maar of de beslissing de toets der redelijkheid kan doorstaan</a:t>
            </a:r>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18</a:t>
            </a:fld>
            <a:endParaRPr lang="nl-NL"/>
          </a:p>
        </p:txBody>
      </p:sp>
    </p:spTree>
    <p:extLst>
      <p:ext uri="{BB962C8B-B14F-4D97-AF65-F5344CB8AC3E}">
        <p14:creationId xmlns:p14="http://schemas.microsoft.com/office/powerpoint/2010/main" val="3628230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Verwijdering</a:t>
            </a:r>
            <a:endParaRPr lang="nl-NL" dirty="0"/>
          </a:p>
        </p:txBody>
      </p:sp>
      <p:pic>
        <p:nvPicPr>
          <p:cNvPr id="5" name="Tijdelijke aanduiding voor inhoud 4"/>
          <p:cNvPicPr>
            <a:picLocks noGrp="1" noChangeAspect="1"/>
          </p:cNvPicPr>
          <p:nvPr>
            <p:ph idx="1"/>
          </p:nvPr>
        </p:nvPicPr>
        <p:blipFill>
          <a:blip r:embed="rId2"/>
          <a:srcRect l="-21654" r="-21654"/>
          <a:stretch>
            <a:fillRect/>
          </a:stretch>
        </p:blipFill>
        <p:spPr/>
      </p:pic>
      <p:sp>
        <p:nvSpPr>
          <p:cNvPr id="4" name="Tijdelijke aanduiding voor dianummer 3"/>
          <p:cNvSpPr>
            <a:spLocks noGrp="1"/>
          </p:cNvSpPr>
          <p:nvPr>
            <p:ph type="sldNum" sz="quarter" idx="12"/>
          </p:nvPr>
        </p:nvSpPr>
        <p:spPr/>
        <p:txBody>
          <a:bodyPr/>
          <a:lstStyle/>
          <a:p>
            <a:fld id="{0064536D-F71D-8C4B-B732-63B018A7BBBB}" type="slidenum">
              <a:rPr lang="nl-NL" smtClean="0"/>
              <a:t>19</a:t>
            </a:fld>
            <a:endParaRPr lang="nl-NL"/>
          </a:p>
        </p:txBody>
      </p:sp>
    </p:spTree>
    <p:extLst>
      <p:ext uri="{BB962C8B-B14F-4D97-AF65-F5344CB8AC3E}">
        <p14:creationId xmlns:p14="http://schemas.microsoft.com/office/powerpoint/2010/main" val="1765995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45719"/>
          </a:xfrm>
        </p:spPr>
        <p:txBody>
          <a:bodyPr>
            <a:normAutofit fontScale="90000"/>
          </a:bodyPr>
          <a:lstStyle/>
          <a:p>
            <a:r>
              <a:rPr lang="nl-NL" dirty="0" smtClean="0"/>
              <a:t> </a:t>
            </a:r>
            <a:br>
              <a:rPr lang="nl-NL" dirty="0" smtClean="0"/>
            </a:br>
            <a:r>
              <a:rPr lang="nl-NL" dirty="0"/>
              <a:t/>
            </a:r>
            <a:br>
              <a:rPr lang="nl-NL" dirty="0"/>
            </a:br>
            <a:endParaRPr lang="nl-NL" dirty="0"/>
          </a:p>
        </p:txBody>
      </p:sp>
      <p:sp>
        <p:nvSpPr>
          <p:cNvPr id="3" name="Subtitel 2"/>
          <p:cNvSpPr>
            <a:spLocks noGrp="1"/>
          </p:cNvSpPr>
          <p:nvPr>
            <p:ph type="subTitle" idx="1"/>
          </p:nvPr>
        </p:nvSpPr>
        <p:spPr>
          <a:xfrm>
            <a:off x="1371600" y="1934840"/>
            <a:ext cx="6400800" cy="3703960"/>
          </a:xfrm>
        </p:spPr>
        <p:txBody>
          <a:bodyPr>
            <a:normAutofit/>
          </a:bodyPr>
          <a:lstStyle/>
          <a:p>
            <a:r>
              <a:rPr lang="nl-NL" dirty="0" smtClean="0"/>
              <a:t>Joke Sperling en Annie </a:t>
            </a:r>
            <a:r>
              <a:rPr lang="nl-NL" dirty="0" err="1" smtClean="0"/>
              <a:t>Wigger</a:t>
            </a:r>
            <a:endParaRPr lang="nl-NL" dirty="0" smtClean="0"/>
          </a:p>
          <a:p>
            <a:r>
              <a:rPr lang="nl-NL" dirty="0" smtClean="0"/>
              <a:t>VARO/NVOR symposium</a:t>
            </a:r>
          </a:p>
          <a:p>
            <a:r>
              <a:rPr lang="nl-NL" dirty="0" smtClean="0"/>
              <a:t>20 april 2016</a:t>
            </a:r>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2</a:t>
            </a:fld>
            <a:endParaRPr lang="nl-NL"/>
          </a:p>
        </p:txBody>
      </p:sp>
    </p:spTree>
    <p:extLst>
      <p:ext uri="{BB962C8B-B14F-4D97-AF65-F5344CB8AC3E}">
        <p14:creationId xmlns:p14="http://schemas.microsoft.com/office/powerpoint/2010/main" val="4286913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Samenloop procedures</a:t>
            </a:r>
            <a:endParaRPr lang="nl-NL" dirty="0"/>
          </a:p>
        </p:txBody>
      </p:sp>
      <p:sp>
        <p:nvSpPr>
          <p:cNvPr id="3" name="Tijdelijke aanduiding voor inhoud 2"/>
          <p:cNvSpPr>
            <a:spLocks noGrp="1"/>
          </p:cNvSpPr>
          <p:nvPr>
            <p:ph idx="1"/>
          </p:nvPr>
        </p:nvSpPr>
        <p:spPr/>
        <p:txBody>
          <a:bodyPr/>
          <a:lstStyle/>
          <a:p>
            <a:r>
              <a:rPr lang="nl-NL" dirty="0" smtClean="0"/>
              <a:t>Verwijdering naar speciaal onderwijs of SBO</a:t>
            </a:r>
          </a:p>
          <a:p>
            <a:r>
              <a:rPr lang="nl-NL" dirty="0" smtClean="0"/>
              <a:t>Toelaatbaarheidsverklaring voor verwijzing SBO of </a:t>
            </a:r>
            <a:r>
              <a:rPr lang="nl-NL" dirty="0" err="1" smtClean="0"/>
              <a:t>so</a:t>
            </a:r>
            <a:r>
              <a:rPr lang="nl-NL" dirty="0" smtClean="0"/>
              <a:t> of </a:t>
            </a:r>
            <a:r>
              <a:rPr lang="nl-NL" dirty="0" err="1" smtClean="0"/>
              <a:t>svo</a:t>
            </a:r>
            <a:r>
              <a:rPr lang="nl-NL" dirty="0" smtClean="0"/>
              <a:t> </a:t>
            </a:r>
          </a:p>
          <a:p>
            <a:r>
              <a:rPr lang="nl-NL" dirty="0" smtClean="0"/>
              <a:t>Aanvraag door de school waar de leerling ingeschreven staat</a:t>
            </a:r>
          </a:p>
          <a:p>
            <a:r>
              <a:rPr lang="nl-NL" dirty="0" smtClean="0"/>
              <a:t>Besluit door Samenwerkingsverband</a:t>
            </a:r>
          </a:p>
          <a:p>
            <a:r>
              <a:rPr lang="nl-NL" dirty="0" smtClean="0"/>
              <a:t>Bestuursrecht van toepassing</a:t>
            </a:r>
          </a:p>
          <a:p>
            <a:endParaRPr lang="nl-NL" dirty="0"/>
          </a:p>
          <a:p>
            <a:pPr marL="0" indent="0">
              <a:buNone/>
            </a:pPr>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20</a:t>
            </a:fld>
            <a:endParaRPr lang="nl-NL"/>
          </a:p>
        </p:txBody>
      </p:sp>
    </p:spTree>
    <p:extLst>
      <p:ext uri="{BB962C8B-B14F-4D97-AF65-F5344CB8AC3E}">
        <p14:creationId xmlns:p14="http://schemas.microsoft.com/office/powerpoint/2010/main" val="3197928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Samenwerkingsverband</a:t>
            </a:r>
            <a:endParaRPr lang="nl-NL" dirty="0"/>
          </a:p>
        </p:txBody>
      </p:sp>
      <p:sp>
        <p:nvSpPr>
          <p:cNvPr id="3" name="Tijdelijke aanduiding voor inhoud 2"/>
          <p:cNvSpPr>
            <a:spLocks noGrp="1"/>
          </p:cNvSpPr>
          <p:nvPr>
            <p:ph idx="1"/>
          </p:nvPr>
        </p:nvSpPr>
        <p:spPr/>
        <p:txBody>
          <a:bodyPr/>
          <a:lstStyle/>
          <a:p>
            <a:r>
              <a:rPr lang="nl-NL" dirty="0" smtClean="0"/>
              <a:t>Bevoegd gezag van de school/scholen aangesloten bij samenwerkingsverband</a:t>
            </a:r>
          </a:p>
          <a:p>
            <a:r>
              <a:rPr lang="nl-NL" dirty="0" smtClean="0"/>
              <a:t>152 samenwerkingsverbanden in po en vo</a:t>
            </a:r>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21</a:t>
            </a:fld>
            <a:endParaRPr lang="nl-NL"/>
          </a:p>
        </p:txBody>
      </p:sp>
    </p:spTree>
    <p:extLst>
      <p:ext uri="{BB962C8B-B14F-4D97-AF65-F5344CB8AC3E}">
        <p14:creationId xmlns:p14="http://schemas.microsoft.com/office/powerpoint/2010/main" val="4134152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54086" y="494029"/>
            <a:ext cx="3352800" cy="5681629"/>
          </a:xfrm>
        </p:spPr>
      </p:pic>
      <p:sp>
        <p:nvSpPr>
          <p:cNvPr id="3" name="Tijdelijke aanduiding voor dianummer 2"/>
          <p:cNvSpPr>
            <a:spLocks noGrp="1"/>
          </p:cNvSpPr>
          <p:nvPr>
            <p:ph type="sldNum" sz="quarter" idx="12"/>
          </p:nvPr>
        </p:nvSpPr>
        <p:spPr/>
        <p:txBody>
          <a:bodyPr/>
          <a:lstStyle/>
          <a:p>
            <a:fld id="{0064536D-F71D-8C4B-B732-63B018A7BBBB}" type="slidenum">
              <a:rPr lang="nl-NL" smtClean="0"/>
              <a:t>22</a:t>
            </a:fld>
            <a:endParaRPr lang="nl-NL"/>
          </a:p>
        </p:txBody>
      </p:sp>
    </p:spTree>
    <p:extLst>
      <p:ext uri="{BB962C8B-B14F-4D97-AF65-F5344CB8AC3E}">
        <p14:creationId xmlns:p14="http://schemas.microsoft.com/office/powerpoint/2010/main" val="719775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 </a:t>
            </a:r>
            <a:endParaRPr lang="nl-NL" dirty="0"/>
          </a:p>
        </p:txBody>
      </p:sp>
      <p:sp>
        <p:nvSpPr>
          <p:cNvPr id="3" name="Tijdelijke aanduiding voor inhoud 2"/>
          <p:cNvSpPr>
            <a:spLocks noGrp="1"/>
          </p:cNvSpPr>
          <p:nvPr>
            <p:ph idx="1"/>
          </p:nvPr>
        </p:nvSpPr>
        <p:spPr/>
        <p:txBody>
          <a:bodyPr/>
          <a:lstStyle/>
          <a:p>
            <a:r>
              <a:rPr lang="nl-NL" dirty="0"/>
              <a:t>samenhangend geheel van ondersteuningsvoorzieningen binnen en tussen scholen </a:t>
            </a:r>
            <a:r>
              <a:rPr lang="nl-NL" dirty="0" smtClean="0"/>
              <a:t>realiseren zodanig dat leerlingen een </a:t>
            </a:r>
            <a:r>
              <a:rPr lang="nl-NL" b="1" dirty="0" smtClean="0"/>
              <a:t>ononderbroken ontwikkelingsproces </a:t>
            </a:r>
            <a:r>
              <a:rPr lang="nl-NL" dirty="0" smtClean="0"/>
              <a:t>kunnen doormaken en leerlingen die </a:t>
            </a:r>
            <a:r>
              <a:rPr lang="nl-NL" b="1" dirty="0" smtClean="0"/>
              <a:t>extra ondersteuning </a:t>
            </a:r>
            <a:r>
              <a:rPr lang="nl-NL" dirty="0" smtClean="0"/>
              <a:t>nodig behoeven een zo </a:t>
            </a:r>
            <a:r>
              <a:rPr lang="nl-NL" b="1" dirty="0" smtClean="0"/>
              <a:t>passend</a:t>
            </a:r>
            <a:r>
              <a:rPr lang="nl-NL" dirty="0" smtClean="0"/>
              <a:t> mogelijke plaats in het onderwijs krijgen. </a:t>
            </a:r>
            <a:endParaRPr lang="nl-NL" dirty="0"/>
          </a:p>
          <a:p>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23</a:t>
            </a:fld>
            <a:endParaRPr lang="nl-NL"/>
          </a:p>
        </p:txBody>
      </p:sp>
    </p:spTree>
    <p:extLst>
      <p:ext uri="{BB962C8B-B14F-4D97-AF65-F5344CB8AC3E}">
        <p14:creationId xmlns:p14="http://schemas.microsoft.com/office/powerpoint/2010/main" val="1898523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Taken Samenwerkingsverband</a:t>
            </a:r>
            <a:endParaRPr lang="nl-NL" dirty="0"/>
          </a:p>
        </p:txBody>
      </p:sp>
      <p:sp>
        <p:nvSpPr>
          <p:cNvPr id="3" name="Tijdelijke aanduiding voor inhoud 2"/>
          <p:cNvSpPr>
            <a:spLocks noGrp="1"/>
          </p:cNvSpPr>
          <p:nvPr>
            <p:ph idx="1"/>
          </p:nvPr>
        </p:nvSpPr>
        <p:spPr/>
        <p:txBody>
          <a:bodyPr/>
          <a:lstStyle/>
          <a:p>
            <a:r>
              <a:rPr lang="nl-NL" dirty="0" smtClean="0"/>
              <a:t>Vaststellen ondersteuningsplan</a:t>
            </a:r>
          </a:p>
          <a:p>
            <a:r>
              <a:rPr lang="nl-NL" dirty="0" smtClean="0"/>
              <a:t>Verdelen en toewijzen ondersteuningsmiddelen scholen</a:t>
            </a:r>
          </a:p>
          <a:p>
            <a:r>
              <a:rPr lang="nl-NL" dirty="0" smtClean="0"/>
              <a:t>Beoordeling toelaatbaarheid leerlingen v(s)o/</a:t>
            </a:r>
            <a:r>
              <a:rPr lang="nl-NL" dirty="0" err="1" smtClean="0"/>
              <a:t>bso</a:t>
            </a:r>
            <a:endParaRPr lang="nl-NL" dirty="0" smtClean="0"/>
          </a:p>
          <a:p>
            <a:r>
              <a:rPr lang="nl-NL" dirty="0" smtClean="0"/>
              <a:t>Adviseren ondersteuningsbehoefte leerling op verzoek van bevoegd gezag</a:t>
            </a:r>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24</a:t>
            </a:fld>
            <a:endParaRPr lang="nl-NL"/>
          </a:p>
        </p:txBody>
      </p:sp>
    </p:spTree>
    <p:extLst>
      <p:ext uri="{BB962C8B-B14F-4D97-AF65-F5344CB8AC3E}">
        <p14:creationId xmlns:p14="http://schemas.microsoft.com/office/powerpoint/2010/main" val="3870779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Ondersteuningsplan</a:t>
            </a:r>
            <a:endParaRPr lang="nl-NL" dirty="0"/>
          </a:p>
        </p:txBody>
      </p:sp>
      <p:sp>
        <p:nvSpPr>
          <p:cNvPr id="3" name="Tijdelijke aanduiding voor inhoud 2"/>
          <p:cNvSpPr>
            <a:spLocks noGrp="1"/>
          </p:cNvSpPr>
          <p:nvPr>
            <p:ph idx="1"/>
          </p:nvPr>
        </p:nvSpPr>
        <p:spPr/>
        <p:txBody>
          <a:bodyPr/>
          <a:lstStyle/>
          <a:p>
            <a:r>
              <a:rPr lang="nl-NL" dirty="0" smtClean="0"/>
              <a:t>Wijze waarop wordt voldaan aan de </a:t>
            </a:r>
            <a:r>
              <a:rPr lang="nl-NL" dirty="0" err="1" smtClean="0"/>
              <a:t>basisondersteuningsvoorzieningen</a:t>
            </a:r>
            <a:r>
              <a:rPr lang="nl-NL" dirty="0" smtClean="0"/>
              <a:t> op scholen</a:t>
            </a:r>
          </a:p>
          <a:p>
            <a:r>
              <a:rPr lang="nl-NL" dirty="0" smtClean="0"/>
              <a:t>Procedure en criteria voor verdeling, besteding en toewijzing van ondersteuningsmiddelen/voorzieningen</a:t>
            </a:r>
          </a:p>
          <a:p>
            <a:r>
              <a:rPr lang="nl-NL" dirty="0" smtClean="0"/>
              <a:t>Procedure en criteria voor plaatsing in speciaal onderwijs/</a:t>
            </a:r>
            <a:r>
              <a:rPr lang="nl-NL" dirty="0" err="1" smtClean="0"/>
              <a:t>sbo</a:t>
            </a:r>
            <a:endParaRPr lang="nl-NL" dirty="0" smtClean="0"/>
          </a:p>
          <a:p>
            <a:r>
              <a:rPr lang="nl-NL" dirty="0" smtClean="0"/>
              <a:t>Beleid voor terugplaatsing / overplaatsing</a:t>
            </a:r>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25</a:t>
            </a:fld>
            <a:endParaRPr lang="nl-NL"/>
          </a:p>
        </p:txBody>
      </p:sp>
    </p:spTree>
    <p:extLst>
      <p:ext uri="{BB962C8B-B14F-4D97-AF65-F5344CB8AC3E}">
        <p14:creationId xmlns:p14="http://schemas.microsoft.com/office/powerpoint/2010/main" val="1424632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Ondersteuningsplan</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Beoogde en bereikte kwalitatieve en kwantitatieve resultaten van het onderwijs aan leerlingen die extra ondersteuning behoeven en de bekostiging daarvan</a:t>
            </a:r>
          </a:p>
          <a:p>
            <a:r>
              <a:rPr lang="nl-NL" dirty="0" smtClean="0"/>
              <a:t>Wijze waarop aan ouders informatie wordt verstrekt over de ondersteuningsvoorzieningen en over de onafhankelijke ondersteuningsmogelijkheden voor ouders</a:t>
            </a:r>
          </a:p>
          <a:p>
            <a:r>
              <a:rPr lang="nl-NL" dirty="0" err="1" smtClean="0"/>
              <a:t>Bekostingszaken</a:t>
            </a:r>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26</a:t>
            </a:fld>
            <a:endParaRPr lang="nl-NL"/>
          </a:p>
        </p:txBody>
      </p:sp>
    </p:spTree>
    <p:extLst>
      <p:ext uri="{BB962C8B-B14F-4D97-AF65-F5344CB8AC3E}">
        <p14:creationId xmlns:p14="http://schemas.microsoft.com/office/powerpoint/2010/main" val="3473489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Samenloop met verwijderingsprocedure</a:t>
            </a:r>
            <a:endParaRPr lang="nl-NL" dirty="0"/>
          </a:p>
        </p:txBody>
      </p:sp>
      <p:sp>
        <p:nvSpPr>
          <p:cNvPr id="3" name="Tijdelijke aanduiding voor inhoud 2"/>
          <p:cNvSpPr>
            <a:spLocks noGrp="1"/>
          </p:cNvSpPr>
          <p:nvPr>
            <p:ph idx="1"/>
          </p:nvPr>
        </p:nvSpPr>
        <p:spPr/>
        <p:txBody>
          <a:bodyPr/>
          <a:lstStyle/>
          <a:p>
            <a:r>
              <a:rPr lang="nl-NL" dirty="0" smtClean="0"/>
              <a:t>Bevoegd gezag kan besluiten tot verwijdering </a:t>
            </a:r>
          </a:p>
          <a:p>
            <a:r>
              <a:rPr lang="nl-NL" dirty="0" smtClean="0"/>
              <a:t>Aanvraag TLV voor school speciaal onderwijs</a:t>
            </a:r>
          </a:p>
          <a:p>
            <a:r>
              <a:rPr lang="nl-NL" dirty="0" smtClean="0"/>
              <a:t>Ouders maken zowel bezwaar tegen verwijdering als tegen de TLV</a:t>
            </a:r>
          </a:p>
          <a:p>
            <a:r>
              <a:rPr lang="nl-NL" dirty="0" smtClean="0"/>
              <a:t>GPO toetst niet rechtmatigheid TLV terwijl dit wel basis is voor verwijdering </a:t>
            </a:r>
          </a:p>
          <a:p>
            <a:r>
              <a:rPr lang="nl-NL" dirty="0" smtClean="0"/>
              <a:t>Divergerende adviezen LBC TLV en GPO</a:t>
            </a:r>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27</a:t>
            </a:fld>
            <a:endParaRPr lang="nl-NL"/>
          </a:p>
        </p:txBody>
      </p:sp>
    </p:spTree>
    <p:extLst>
      <p:ext uri="{BB962C8B-B14F-4D97-AF65-F5344CB8AC3E}">
        <p14:creationId xmlns:p14="http://schemas.microsoft.com/office/powerpoint/2010/main" val="1389802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LBT 3-3-2016 / 107093</a:t>
            </a:r>
            <a:endParaRPr lang="nl-NL" dirty="0"/>
          </a:p>
        </p:txBody>
      </p:sp>
      <p:sp>
        <p:nvSpPr>
          <p:cNvPr id="3" name="Tijdelijke aanduiding voor inhoud 2"/>
          <p:cNvSpPr>
            <a:spLocks noGrp="1"/>
          </p:cNvSpPr>
          <p:nvPr>
            <p:ph idx="1"/>
          </p:nvPr>
        </p:nvSpPr>
        <p:spPr/>
        <p:txBody>
          <a:bodyPr/>
          <a:lstStyle/>
          <a:p>
            <a:r>
              <a:rPr lang="nl-NL" dirty="0" smtClean="0"/>
              <a:t>Samenwerkingsverband moet zich bij beslissing tot afgifte TLV houden aan de procedure en criteria van Ondersteuningsplan</a:t>
            </a:r>
          </a:p>
          <a:p>
            <a:r>
              <a:rPr lang="nl-NL" dirty="0" smtClean="0"/>
              <a:t>Horen van de ouders</a:t>
            </a:r>
          </a:p>
          <a:p>
            <a:r>
              <a:rPr lang="nl-NL" dirty="0" smtClean="0"/>
              <a:t>Recht op deskundigenadvies</a:t>
            </a:r>
          </a:p>
          <a:p>
            <a:r>
              <a:rPr lang="nl-NL" dirty="0" smtClean="0"/>
              <a:t>Inwinnen medische informatie m.b.t verwijzing cluster 3</a:t>
            </a:r>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28</a:t>
            </a:fld>
            <a:endParaRPr lang="nl-NL"/>
          </a:p>
        </p:txBody>
      </p:sp>
    </p:spTree>
    <p:extLst>
      <p:ext uri="{BB962C8B-B14F-4D97-AF65-F5344CB8AC3E}">
        <p14:creationId xmlns:p14="http://schemas.microsoft.com/office/powerpoint/2010/main" val="1420947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pic>
        <p:nvPicPr>
          <p:cNvPr id="4"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l="13809" t="11941" r="13809" b="11551"/>
          <a:stretch/>
        </p:blipFill>
        <p:spPr>
          <a:xfrm>
            <a:off x="1883229" y="1164772"/>
            <a:ext cx="5323114" cy="4219967"/>
          </a:xfrm>
        </p:spPr>
      </p:pic>
      <p:sp>
        <p:nvSpPr>
          <p:cNvPr id="3" name="Tijdelijke aanduiding voor dianummer 2"/>
          <p:cNvSpPr>
            <a:spLocks noGrp="1"/>
          </p:cNvSpPr>
          <p:nvPr>
            <p:ph type="sldNum" sz="quarter" idx="12"/>
          </p:nvPr>
        </p:nvSpPr>
        <p:spPr/>
        <p:txBody>
          <a:bodyPr/>
          <a:lstStyle/>
          <a:p>
            <a:fld id="{0064536D-F71D-8C4B-B732-63B018A7BBBB}" type="slidenum">
              <a:rPr lang="nl-NL" smtClean="0"/>
              <a:t>29</a:t>
            </a:fld>
            <a:endParaRPr lang="nl-NL"/>
          </a:p>
        </p:txBody>
      </p:sp>
    </p:spTree>
    <p:extLst>
      <p:ext uri="{BB962C8B-B14F-4D97-AF65-F5344CB8AC3E}">
        <p14:creationId xmlns:p14="http://schemas.microsoft.com/office/powerpoint/2010/main" val="3536273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Opzet</a:t>
            </a:r>
            <a:endParaRPr lang="nl-NL" dirty="0"/>
          </a:p>
        </p:txBody>
      </p:sp>
      <p:sp>
        <p:nvSpPr>
          <p:cNvPr id="3" name="Tijdelijke aanduiding voor inhoud 2"/>
          <p:cNvSpPr>
            <a:spLocks noGrp="1"/>
          </p:cNvSpPr>
          <p:nvPr>
            <p:ph idx="1"/>
          </p:nvPr>
        </p:nvSpPr>
        <p:spPr/>
        <p:txBody>
          <a:bodyPr>
            <a:normAutofit/>
          </a:bodyPr>
          <a:lstStyle/>
          <a:p>
            <a:pPr marL="514350" indent="-514350">
              <a:buAutoNum type="arabicPeriod"/>
            </a:pPr>
            <a:r>
              <a:rPr lang="nl-NL" dirty="0" smtClean="0"/>
              <a:t>Algemeen</a:t>
            </a:r>
          </a:p>
          <a:p>
            <a:pPr marL="0" indent="0">
              <a:buNone/>
            </a:pPr>
            <a:endParaRPr lang="nl-NL" dirty="0"/>
          </a:p>
          <a:p>
            <a:pPr marL="514350" indent="-514350">
              <a:buAutoNum type="arabicPeriod"/>
            </a:pPr>
            <a:r>
              <a:rPr lang="nl-NL" dirty="0" smtClean="0"/>
              <a:t>Overzicht adviezen GPO</a:t>
            </a:r>
          </a:p>
          <a:p>
            <a:pPr marL="514350" indent="-514350">
              <a:buAutoNum type="arabicPeriod"/>
            </a:pPr>
            <a:endParaRPr lang="nl-NL" dirty="0"/>
          </a:p>
          <a:p>
            <a:pPr marL="514350" indent="-514350">
              <a:buAutoNum type="arabicPeriod"/>
            </a:pPr>
            <a:r>
              <a:rPr lang="nl-NL" dirty="0" smtClean="0"/>
              <a:t>Praktijkervaringen bij GPO</a:t>
            </a:r>
          </a:p>
          <a:p>
            <a:pPr marL="514350" indent="-514350">
              <a:buAutoNum type="arabicPeriod"/>
            </a:pPr>
            <a:endParaRPr lang="nl-NL" dirty="0" smtClean="0"/>
          </a:p>
          <a:p>
            <a:pPr marL="514350" indent="-514350">
              <a:buAutoNum type="arabicPeriod"/>
            </a:pPr>
            <a:r>
              <a:rPr lang="nl-NL" dirty="0" smtClean="0"/>
              <a:t>Samenloop procedure TLV</a:t>
            </a:r>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3</a:t>
            </a:fld>
            <a:endParaRPr lang="nl-NL"/>
          </a:p>
        </p:txBody>
      </p:sp>
    </p:spTree>
    <p:extLst>
      <p:ext uri="{BB962C8B-B14F-4D97-AF65-F5344CB8AC3E}">
        <p14:creationId xmlns:p14="http://schemas.microsoft.com/office/powerpoint/2010/main" val="308709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Bezwaarprocedure</a:t>
            </a:r>
            <a:endParaRPr lang="nl-NL" dirty="0"/>
          </a:p>
        </p:txBody>
      </p:sp>
      <p:sp>
        <p:nvSpPr>
          <p:cNvPr id="3" name="Tijdelijke aanduiding voor inhoud 2"/>
          <p:cNvSpPr>
            <a:spLocks noGrp="1"/>
          </p:cNvSpPr>
          <p:nvPr>
            <p:ph idx="1"/>
          </p:nvPr>
        </p:nvSpPr>
        <p:spPr/>
        <p:txBody>
          <a:bodyPr>
            <a:normAutofit/>
          </a:bodyPr>
          <a:lstStyle/>
          <a:p>
            <a:r>
              <a:rPr lang="nl-NL" dirty="0" smtClean="0"/>
              <a:t>Ouder(s) dienen bezwaar in bij Samenwerkingsverband</a:t>
            </a:r>
          </a:p>
          <a:p>
            <a:r>
              <a:rPr lang="nl-NL" dirty="0" smtClean="0"/>
              <a:t>Bezwaaradviescommissie / Landelijke bezwaaradviescommissie TLV v(s)o/</a:t>
            </a:r>
            <a:r>
              <a:rPr lang="nl-NL" dirty="0" err="1" smtClean="0"/>
              <a:t>bso</a:t>
            </a:r>
            <a:r>
              <a:rPr lang="nl-NL" dirty="0" smtClean="0"/>
              <a:t> bij Stichting Onderwijsgeschillen</a:t>
            </a:r>
          </a:p>
          <a:p>
            <a:r>
              <a:rPr lang="nl-NL" dirty="0" smtClean="0"/>
              <a:t>Beslissing op bezwaar/ beroep bij de bestuursrechter</a:t>
            </a:r>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30</a:t>
            </a:fld>
            <a:endParaRPr lang="nl-NL"/>
          </a:p>
        </p:txBody>
      </p:sp>
    </p:spTree>
    <p:extLst>
      <p:ext uri="{BB962C8B-B14F-4D97-AF65-F5344CB8AC3E}">
        <p14:creationId xmlns:p14="http://schemas.microsoft.com/office/powerpoint/2010/main" val="663580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Divergerende adviezen</a:t>
            </a:r>
            <a:endParaRPr lang="nl-NL" dirty="0"/>
          </a:p>
        </p:txBody>
      </p:sp>
      <p:sp>
        <p:nvSpPr>
          <p:cNvPr id="3" name="Tijdelijke aanduiding voor inhoud 2"/>
          <p:cNvSpPr>
            <a:spLocks noGrp="1"/>
          </p:cNvSpPr>
          <p:nvPr>
            <p:ph idx="1"/>
          </p:nvPr>
        </p:nvSpPr>
        <p:spPr/>
        <p:txBody>
          <a:bodyPr/>
          <a:lstStyle/>
          <a:p>
            <a:r>
              <a:rPr lang="nl-NL" dirty="0" smtClean="0"/>
              <a:t>Na advies GPO en beslissing op bezwaar</a:t>
            </a:r>
          </a:p>
          <a:p>
            <a:pPr marL="0" indent="0">
              <a:buNone/>
            </a:pPr>
            <a:r>
              <a:rPr lang="nl-NL" dirty="0" smtClean="0"/>
              <a:t>Openbaar onderwijs: bestuursrechter</a:t>
            </a:r>
          </a:p>
          <a:p>
            <a:pPr marL="0" indent="0">
              <a:buNone/>
            </a:pPr>
            <a:r>
              <a:rPr lang="nl-NL" dirty="0" smtClean="0"/>
              <a:t>Bijzonder onderwijs: civiele rechter</a:t>
            </a:r>
          </a:p>
          <a:p>
            <a:r>
              <a:rPr lang="nl-NL" dirty="0" smtClean="0"/>
              <a:t>Na advies Bezwaaradviescommissie TLV en beslissing op bezwaar: beroep bestuursrechter</a:t>
            </a:r>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31</a:t>
            </a:fld>
            <a:endParaRPr lang="nl-NL"/>
          </a:p>
        </p:txBody>
      </p:sp>
    </p:spTree>
    <p:extLst>
      <p:ext uri="{BB962C8B-B14F-4D97-AF65-F5344CB8AC3E}">
        <p14:creationId xmlns:p14="http://schemas.microsoft.com/office/powerpoint/2010/main" val="23685868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Procederen ultimum remedium</a:t>
            </a:r>
            <a:endParaRPr lang="nl-NL" dirty="0"/>
          </a:p>
        </p:txBody>
      </p:sp>
      <p:sp>
        <p:nvSpPr>
          <p:cNvPr id="3" name="Tijdelijke aanduiding voor inhoud 2"/>
          <p:cNvSpPr>
            <a:spLocks noGrp="1"/>
          </p:cNvSpPr>
          <p:nvPr>
            <p:ph idx="1"/>
          </p:nvPr>
        </p:nvSpPr>
        <p:spPr/>
        <p:txBody>
          <a:bodyPr/>
          <a:lstStyle/>
          <a:p>
            <a:r>
              <a:rPr lang="nl-NL" dirty="0" smtClean="0"/>
              <a:t>Rol onderwijsconsulenten: bemiddeling</a:t>
            </a:r>
          </a:p>
          <a:p>
            <a:r>
              <a:rPr lang="nl-NL" dirty="0" smtClean="0"/>
              <a:t>Geen oplossing: tijdig wijzen op bezwaarmogelijkheden</a:t>
            </a:r>
          </a:p>
          <a:p>
            <a:r>
              <a:rPr lang="nl-NL" dirty="0" smtClean="0"/>
              <a:t>Procedures kosten tijd: 10 weken advies GPO</a:t>
            </a:r>
          </a:p>
          <a:p>
            <a:r>
              <a:rPr lang="nl-NL" dirty="0"/>
              <a:t>O</a:t>
            </a:r>
            <a:r>
              <a:rPr lang="nl-NL" dirty="0" smtClean="0"/>
              <a:t>verleg bij voorkeur niet stilleggen</a:t>
            </a:r>
          </a:p>
          <a:p>
            <a:r>
              <a:rPr lang="nl-NL" dirty="0" smtClean="0"/>
              <a:t>Mogelijkheid </a:t>
            </a:r>
            <a:r>
              <a:rPr lang="nl-NL" dirty="0" err="1" smtClean="0"/>
              <a:t>mediation</a:t>
            </a:r>
            <a:r>
              <a:rPr lang="nl-NL" dirty="0" smtClean="0"/>
              <a:t> </a:t>
            </a:r>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32</a:t>
            </a:fld>
            <a:endParaRPr lang="nl-NL"/>
          </a:p>
        </p:txBody>
      </p:sp>
    </p:spTree>
    <p:extLst>
      <p:ext uri="{BB962C8B-B14F-4D97-AF65-F5344CB8AC3E}">
        <p14:creationId xmlns:p14="http://schemas.microsoft.com/office/powerpoint/2010/main" val="2442080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09681" y="1417638"/>
            <a:ext cx="2427876" cy="3429857"/>
          </a:xfrm>
        </p:spPr>
      </p:pic>
      <p:sp>
        <p:nvSpPr>
          <p:cNvPr id="3" name="Tijdelijke aanduiding voor dianummer 2"/>
          <p:cNvSpPr>
            <a:spLocks noGrp="1"/>
          </p:cNvSpPr>
          <p:nvPr>
            <p:ph type="sldNum" sz="quarter" idx="12"/>
          </p:nvPr>
        </p:nvSpPr>
        <p:spPr/>
        <p:txBody>
          <a:bodyPr/>
          <a:lstStyle/>
          <a:p>
            <a:fld id="{0064536D-F71D-8C4B-B732-63B018A7BBBB}" type="slidenum">
              <a:rPr lang="nl-NL" smtClean="0"/>
              <a:t>33</a:t>
            </a:fld>
            <a:endParaRPr lang="nl-NL"/>
          </a:p>
        </p:txBody>
      </p:sp>
    </p:spTree>
    <p:extLst>
      <p:ext uri="{BB962C8B-B14F-4D97-AF65-F5344CB8AC3E}">
        <p14:creationId xmlns:p14="http://schemas.microsoft.com/office/powerpoint/2010/main" val="17037768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Nog te verbeteren</a:t>
            </a:r>
            <a:endParaRPr lang="nl-NL" dirty="0"/>
          </a:p>
        </p:txBody>
      </p:sp>
      <p:sp>
        <p:nvSpPr>
          <p:cNvPr id="3" name="Tijdelijke aanduiding voor inhoud 2"/>
          <p:cNvSpPr>
            <a:spLocks noGrp="1"/>
          </p:cNvSpPr>
          <p:nvPr>
            <p:ph idx="1"/>
          </p:nvPr>
        </p:nvSpPr>
        <p:spPr/>
        <p:txBody>
          <a:bodyPr/>
          <a:lstStyle/>
          <a:p>
            <a:r>
              <a:rPr lang="nl-NL" dirty="0" smtClean="0"/>
              <a:t>Maatwerktrajecten: meer ruimte voor ouders en scholen voor extra ondersteuning in en buiten school</a:t>
            </a:r>
          </a:p>
          <a:p>
            <a:r>
              <a:rPr lang="nl-NL" dirty="0" smtClean="0"/>
              <a:t>Betere afstemming gemeenten m.b.t jeugdzorg/ Jeugdwet</a:t>
            </a:r>
          </a:p>
          <a:p>
            <a:r>
              <a:rPr lang="nl-NL" dirty="0" smtClean="0"/>
              <a:t>Leerplichtwet/rol leerplichtambtenaar</a:t>
            </a:r>
          </a:p>
          <a:p>
            <a:r>
              <a:rPr lang="nl-NL" dirty="0" smtClean="0"/>
              <a:t>Regierol Samenwerkingsverband</a:t>
            </a:r>
          </a:p>
          <a:p>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34</a:t>
            </a:fld>
            <a:endParaRPr lang="nl-NL"/>
          </a:p>
        </p:txBody>
      </p:sp>
    </p:spTree>
    <p:extLst>
      <p:ext uri="{BB962C8B-B14F-4D97-AF65-F5344CB8AC3E}">
        <p14:creationId xmlns:p14="http://schemas.microsoft.com/office/powerpoint/2010/main" val="39526361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GPO </a:t>
            </a:r>
            <a:endParaRPr lang="nl-NL" dirty="0"/>
          </a:p>
        </p:txBody>
      </p:sp>
      <p:sp>
        <p:nvSpPr>
          <p:cNvPr id="3" name="Tijdelijke aanduiding voor inhoud 2"/>
          <p:cNvSpPr>
            <a:spLocks noGrp="1"/>
          </p:cNvSpPr>
          <p:nvPr>
            <p:ph idx="1"/>
          </p:nvPr>
        </p:nvSpPr>
        <p:spPr/>
        <p:txBody>
          <a:bodyPr/>
          <a:lstStyle/>
          <a:p>
            <a:r>
              <a:rPr lang="nl-NL" dirty="0" smtClean="0"/>
              <a:t>Van tijdelijk naar permanent</a:t>
            </a:r>
          </a:p>
          <a:p>
            <a:r>
              <a:rPr lang="nl-NL" dirty="0" smtClean="0"/>
              <a:t>Afstemming met TLV procedure</a:t>
            </a: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850" y="3151246"/>
            <a:ext cx="4255635" cy="2421557"/>
          </a:xfrm>
          <a:prstGeom prst="rect">
            <a:avLst/>
          </a:prstGeom>
        </p:spPr>
      </p:pic>
      <p:sp>
        <p:nvSpPr>
          <p:cNvPr id="5" name="Tijdelijke aanduiding voor dianummer 4"/>
          <p:cNvSpPr>
            <a:spLocks noGrp="1"/>
          </p:cNvSpPr>
          <p:nvPr>
            <p:ph type="sldNum" sz="quarter" idx="12"/>
          </p:nvPr>
        </p:nvSpPr>
        <p:spPr/>
        <p:txBody>
          <a:bodyPr/>
          <a:lstStyle/>
          <a:p>
            <a:fld id="{0064536D-F71D-8C4B-B732-63B018A7BBBB}" type="slidenum">
              <a:rPr lang="nl-NL" smtClean="0"/>
              <a:t>35</a:t>
            </a:fld>
            <a:endParaRPr lang="nl-NL"/>
          </a:p>
        </p:txBody>
      </p:sp>
    </p:spTree>
    <p:extLst>
      <p:ext uri="{BB962C8B-B14F-4D97-AF65-F5344CB8AC3E}">
        <p14:creationId xmlns:p14="http://schemas.microsoft.com/office/powerpoint/2010/main" val="787906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NL" dirty="0"/>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4332" y="359229"/>
            <a:ext cx="4080783" cy="6212792"/>
          </a:xfrm>
        </p:spPr>
      </p:pic>
      <p:sp>
        <p:nvSpPr>
          <p:cNvPr id="4" name="Tijdelijke aanduiding voor dianummer 3"/>
          <p:cNvSpPr>
            <a:spLocks noGrp="1"/>
          </p:cNvSpPr>
          <p:nvPr>
            <p:ph type="sldNum" sz="quarter" idx="12"/>
          </p:nvPr>
        </p:nvSpPr>
        <p:spPr/>
        <p:txBody>
          <a:bodyPr/>
          <a:lstStyle/>
          <a:p>
            <a:fld id="{0064536D-F71D-8C4B-B732-63B018A7BBBB}" type="slidenum">
              <a:rPr lang="nl-NL" smtClean="0"/>
              <a:t>36</a:t>
            </a:fld>
            <a:endParaRPr lang="nl-NL"/>
          </a:p>
        </p:txBody>
      </p:sp>
    </p:spTree>
    <p:extLst>
      <p:ext uri="{BB962C8B-B14F-4D97-AF65-F5344CB8AC3E}">
        <p14:creationId xmlns:p14="http://schemas.microsoft.com/office/powerpoint/2010/main" val="352540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Algemeen</a:t>
            </a:r>
            <a:endParaRPr lang="nl-NL" dirty="0"/>
          </a:p>
        </p:txBody>
      </p:sp>
      <p:sp>
        <p:nvSpPr>
          <p:cNvPr id="3" name="Tijdelijke aanduiding voor inhoud 2"/>
          <p:cNvSpPr>
            <a:spLocks noGrp="1"/>
          </p:cNvSpPr>
          <p:nvPr>
            <p:ph idx="1"/>
          </p:nvPr>
        </p:nvSpPr>
        <p:spPr/>
        <p:txBody>
          <a:bodyPr>
            <a:normAutofit/>
          </a:bodyPr>
          <a:lstStyle/>
          <a:p>
            <a:r>
              <a:rPr lang="nl-NL" sz="4000" dirty="0" smtClean="0"/>
              <a:t>Reden</a:t>
            </a:r>
          </a:p>
          <a:p>
            <a:r>
              <a:rPr lang="nl-NL" sz="4000" dirty="0" smtClean="0"/>
              <a:t>Bevoegdheid</a:t>
            </a:r>
          </a:p>
          <a:p>
            <a:r>
              <a:rPr lang="nl-NL" sz="4000" dirty="0" smtClean="0"/>
              <a:t>Samenstelling</a:t>
            </a:r>
          </a:p>
          <a:p>
            <a:r>
              <a:rPr lang="nl-NL" sz="4000" dirty="0"/>
              <a:t>Procedure</a:t>
            </a:r>
          </a:p>
          <a:p>
            <a:r>
              <a:rPr lang="nl-NL" sz="4000" dirty="0" err="1" smtClean="0"/>
              <a:t>Toetsnorm</a:t>
            </a:r>
            <a:endParaRPr lang="nl-NL" sz="4000" dirty="0" smtClean="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4</a:t>
            </a:fld>
            <a:endParaRPr lang="nl-NL"/>
          </a:p>
        </p:txBody>
      </p:sp>
    </p:spTree>
    <p:extLst>
      <p:ext uri="{BB962C8B-B14F-4D97-AF65-F5344CB8AC3E}">
        <p14:creationId xmlns:p14="http://schemas.microsoft.com/office/powerpoint/2010/main" val="539514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Bevoegdheid</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smtClean="0"/>
              <a:t>Geschillen die ontstaan bij toepassing van:</a:t>
            </a:r>
          </a:p>
          <a:p>
            <a:r>
              <a:rPr lang="nl-NL" u="sng" dirty="0" smtClean="0"/>
              <a:t>Aanmelding leerling met extra ondersteuning</a:t>
            </a:r>
          </a:p>
          <a:p>
            <a:r>
              <a:rPr lang="nl-NL" u="sng" dirty="0" smtClean="0"/>
              <a:t>Zorgplicht bij afwijzing</a:t>
            </a:r>
          </a:p>
          <a:p>
            <a:r>
              <a:rPr lang="nl-NL" dirty="0" smtClean="0"/>
              <a:t>Geen plaatsruimte/respecteren/onderschrijven richting</a:t>
            </a:r>
          </a:p>
          <a:p>
            <a:r>
              <a:rPr lang="nl-NL" u="sng" dirty="0" smtClean="0"/>
              <a:t>Vaststellen en bijstellen OPP</a:t>
            </a:r>
          </a:p>
          <a:p>
            <a:r>
              <a:rPr lang="nl-NL" u="sng" dirty="0" smtClean="0"/>
              <a:t>Verwijdering</a:t>
            </a:r>
          </a:p>
          <a:p>
            <a:r>
              <a:rPr lang="nl-NL" dirty="0" smtClean="0"/>
              <a:t>Cluster 1 en 2: begeleiding of inschrijving</a:t>
            </a:r>
          </a:p>
          <a:p>
            <a:r>
              <a:rPr lang="nl-NL" dirty="0" smtClean="0"/>
              <a:t>Niet: uitvoering</a:t>
            </a:r>
          </a:p>
          <a:p>
            <a:pPr marL="0" indent="0">
              <a:buNone/>
            </a:pPr>
            <a:endParaRPr lang="nl-NL" dirty="0" smtClean="0"/>
          </a:p>
          <a:p>
            <a:endParaRPr lang="nl-NL" dirty="0" smtClean="0"/>
          </a:p>
          <a:p>
            <a:endParaRPr lang="nl-NL" dirty="0" smtClean="0"/>
          </a:p>
          <a:p>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5</a:t>
            </a:fld>
            <a:endParaRPr lang="nl-NL"/>
          </a:p>
        </p:txBody>
      </p:sp>
    </p:spTree>
    <p:extLst>
      <p:ext uri="{BB962C8B-B14F-4D97-AF65-F5344CB8AC3E}">
        <p14:creationId xmlns:p14="http://schemas.microsoft.com/office/powerpoint/2010/main" val="971680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Aanmelding</a:t>
            </a:r>
            <a:endParaRPr lang="nl-NL" dirty="0"/>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6</a:t>
            </a:fld>
            <a:endParaRPr lang="nl-NL"/>
          </a:p>
        </p:txBody>
      </p:sp>
      <p:pic>
        <p:nvPicPr>
          <p:cNvPr id="7" name="Tijdelijke aanduiding voor inhoud 6"/>
          <p:cNvPicPr>
            <a:picLocks noGrp="1" noChangeAspect="1"/>
          </p:cNvPicPr>
          <p:nvPr>
            <p:ph idx="1"/>
          </p:nvPr>
        </p:nvPicPr>
        <p:blipFill>
          <a:blip r:embed="rId2"/>
          <a:srcRect l="-33281" r="-33281"/>
          <a:stretch>
            <a:fillRect/>
          </a:stretch>
        </p:blipFill>
        <p:spPr/>
      </p:pic>
    </p:spTree>
    <p:extLst>
      <p:ext uri="{BB962C8B-B14F-4D97-AF65-F5344CB8AC3E}">
        <p14:creationId xmlns:p14="http://schemas.microsoft.com/office/powerpoint/2010/main" val="3561728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Aanmelding</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Het bevoegd gezag </a:t>
            </a:r>
            <a:r>
              <a:rPr lang="nl-NL" u="sng" dirty="0"/>
              <a:t>beoordeelt</a:t>
            </a:r>
            <a:r>
              <a:rPr lang="nl-NL" dirty="0"/>
              <a:t> of de </a:t>
            </a:r>
            <a:r>
              <a:rPr lang="nl-NL" u="sng" dirty="0"/>
              <a:t>aanmelding</a:t>
            </a:r>
            <a:r>
              <a:rPr lang="nl-NL" dirty="0"/>
              <a:t> een kind betreft dat </a:t>
            </a:r>
            <a:r>
              <a:rPr lang="nl-NL" u="sng" dirty="0"/>
              <a:t>extra ondersteuning </a:t>
            </a:r>
            <a:r>
              <a:rPr lang="nl-NL" dirty="0"/>
              <a:t>behoeft. </a:t>
            </a:r>
            <a:endParaRPr lang="nl-NL" dirty="0" smtClean="0"/>
          </a:p>
          <a:p>
            <a:pPr marL="0" indent="0">
              <a:buNone/>
            </a:pPr>
            <a:r>
              <a:rPr lang="nl-NL" dirty="0" smtClean="0"/>
              <a:t>Hiertoe </a:t>
            </a:r>
            <a:r>
              <a:rPr lang="nl-NL" dirty="0"/>
              <a:t>kan het bevoegd gezag de ouders verzoeken </a:t>
            </a:r>
            <a:r>
              <a:rPr lang="nl-NL" u="sng" dirty="0"/>
              <a:t>gegevens</a:t>
            </a:r>
            <a:r>
              <a:rPr lang="nl-NL" dirty="0"/>
              <a:t> te overleggen betreffende stoornissen of handicaps van het kind of beperkingen in de onderwijsparticipatie. </a:t>
            </a:r>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7</a:t>
            </a:fld>
            <a:endParaRPr lang="nl-NL"/>
          </a:p>
        </p:txBody>
      </p:sp>
    </p:spTree>
    <p:extLst>
      <p:ext uri="{BB962C8B-B14F-4D97-AF65-F5344CB8AC3E}">
        <p14:creationId xmlns:p14="http://schemas.microsoft.com/office/powerpoint/2010/main" val="2659642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Zorgplicht</a:t>
            </a:r>
            <a:endParaRPr lang="nl-NL" dirty="0"/>
          </a:p>
        </p:txBody>
      </p:sp>
      <p:pic>
        <p:nvPicPr>
          <p:cNvPr id="5" name="Tijdelijke aanduiding voor inhoud 4"/>
          <p:cNvPicPr>
            <a:picLocks noGrp="1" noChangeAspect="1"/>
          </p:cNvPicPr>
          <p:nvPr>
            <p:ph idx="1"/>
          </p:nvPr>
        </p:nvPicPr>
        <p:blipFill>
          <a:blip r:embed="rId2"/>
          <a:srcRect l="2489" r="2489"/>
          <a:stretch>
            <a:fillRect/>
          </a:stretch>
        </p:blipFill>
        <p:spPr/>
      </p:pic>
      <p:sp>
        <p:nvSpPr>
          <p:cNvPr id="4" name="Tijdelijke aanduiding voor dianummer 3"/>
          <p:cNvSpPr>
            <a:spLocks noGrp="1"/>
          </p:cNvSpPr>
          <p:nvPr>
            <p:ph type="sldNum" sz="quarter" idx="12"/>
          </p:nvPr>
        </p:nvSpPr>
        <p:spPr/>
        <p:txBody>
          <a:bodyPr/>
          <a:lstStyle/>
          <a:p>
            <a:fld id="{0064536D-F71D-8C4B-B732-63B018A7BBBB}" type="slidenum">
              <a:rPr lang="nl-NL" smtClean="0"/>
              <a:t>8</a:t>
            </a:fld>
            <a:endParaRPr lang="nl-NL"/>
          </a:p>
        </p:txBody>
      </p:sp>
    </p:spTree>
    <p:extLst>
      <p:ext uri="{BB962C8B-B14F-4D97-AF65-F5344CB8AC3E}">
        <p14:creationId xmlns:p14="http://schemas.microsoft.com/office/powerpoint/2010/main" val="198058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Zorgplicht</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a:t>Indien de toelating van een leerling die extra ondersteuning behoeft, wordt </a:t>
            </a:r>
            <a:r>
              <a:rPr lang="nl-NL" u="sng" dirty="0"/>
              <a:t>geweigerd</a:t>
            </a:r>
            <a:r>
              <a:rPr lang="nl-NL" dirty="0"/>
              <a:t>, vindt de weigering niet plaats dan nadat het bevoegd gezag er, na </a:t>
            </a:r>
            <a:r>
              <a:rPr lang="nl-NL" u="sng" dirty="0"/>
              <a:t>overleg met de ouders </a:t>
            </a:r>
            <a:r>
              <a:rPr lang="nl-NL" dirty="0"/>
              <a:t>en met inachtneming van de ondersteuningsbehoefte van de leerling en de </a:t>
            </a:r>
            <a:r>
              <a:rPr lang="nl-NL" dirty="0" err="1" smtClean="0"/>
              <a:t>schoolondersteunings</a:t>
            </a:r>
            <a:r>
              <a:rPr lang="nl-NL" dirty="0" smtClean="0"/>
              <a:t>-profielen </a:t>
            </a:r>
            <a:r>
              <a:rPr lang="nl-NL" dirty="0"/>
              <a:t>van de betrokken scholen, voor heeft zorg gedragen dat een </a:t>
            </a:r>
            <a:r>
              <a:rPr lang="nl-NL" u="sng" dirty="0"/>
              <a:t>andere school </a:t>
            </a:r>
            <a:r>
              <a:rPr lang="nl-NL" dirty="0"/>
              <a:t>bereid is de leerling toe te laten. </a:t>
            </a:r>
          </a:p>
        </p:txBody>
      </p:sp>
      <p:sp>
        <p:nvSpPr>
          <p:cNvPr id="4" name="Tijdelijke aanduiding voor dianummer 3"/>
          <p:cNvSpPr>
            <a:spLocks noGrp="1"/>
          </p:cNvSpPr>
          <p:nvPr>
            <p:ph type="sldNum" sz="quarter" idx="12"/>
          </p:nvPr>
        </p:nvSpPr>
        <p:spPr/>
        <p:txBody>
          <a:bodyPr/>
          <a:lstStyle/>
          <a:p>
            <a:fld id="{0064536D-F71D-8C4B-B732-63B018A7BBBB}" type="slidenum">
              <a:rPr lang="nl-NL" smtClean="0"/>
              <a:t>9</a:t>
            </a:fld>
            <a:endParaRPr lang="nl-NL"/>
          </a:p>
        </p:txBody>
      </p:sp>
    </p:spTree>
    <p:extLst>
      <p:ext uri="{BB962C8B-B14F-4D97-AF65-F5344CB8AC3E}">
        <p14:creationId xmlns:p14="http://schemas.microsoft.com/office/powerpoint/2010/main" val="2371481802"/>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1394</TotalTime>
  <Words>791</Words>
  <Application>Microsoft Office PowerPoint</Application>
  <PresentationFormat>Diavoorstelling (4:3)</PresentationFormat>
  <Paragraphs>171</Paragraphs>
  <Slides>36</Slides>
  <Notes>1</Notes>
  <HiddenSlides>0</HiddenSlides>
  <MMClips>0</MMClips>
  <ScaleCrop>false</ScaleCrop>
  <HeadingPairs>
    <vt:vector size="4" baseType="variant">
      <vt:variant>
        <vt:lpstr>Thema</vt:lpstr>
      </vt:variant>
      <vt:variant>
        <vt:i4>1</vt:i4>
      </vt:variant>
      <vt:variant>
        <vt:lpstr>Diatitels</vt:lpstr>
      </vt:variant>
      <vt:variant>
        <vt:i4>36</vt:i4>
      </vt:variant>
    </vt:vector>
  </HeadingPairs>
  <TitlesOfParts>
    <vt:vector size="37" baseType="lpstr">
      <vt:lpstr>Office-thema</vt:lpstr>
      <vt:lpstr>Geschillencommissie Passend Onderwijs</vt:lpstr>
      <vt:lpstr>   </vt:lpstr>
      <vt:lpstr>Opzet</vt:lpstr>
      <vt:lpstr>Algemeen</vt:lpstr>
      <vt:lpstr>Bevoegdheid</vt:lpstr>
      <vt:lpstr>Aanmelding</vt:lpstr>
      <vt:lpstr>Aanmelding</vt:lpstr>
      <vt:lpstr>Zorgplicht</vt:lpstr>
      <vt:lpstr>Zorgplicht</vt:lpstr>
      <vt:lpstr>Ontwikkelingsperspectief</vt:lpstr>
      <vt:lpstr>OPP 1</vt:lpstr>
      <vt:lpstr>OPP 2</vt:lpstr>
      <vt:lpstr>Inhoud OPP</vt:lpstr>
      <vt:lpstr>OOGO</vt:lpstr>
      <vt:lpstr> </vt:lpstr>
      <vt:lpstr>Verwijdering</vt:lpstr>
      <vt:lpstr>Voorwaarden verwijdering e.o. leerling</vt:lpstr>
      <vt:lpstr>‘Andere’ verwijdering</vt:lpstr>
      <vt:lpstr>Verwijdering</vt:lpstr>
      <vt:lpstr>Samenloop procedures</vt:lpstr>
      <vt:lpstr>Samenwerkingsverband</vt:lpstr>
      <vt:lpstr> </vt:lpstr>
      <vt:lpstr>Doel </vt:lpstr>
      <vt:lpstr>Taken Samenwerkingsverband</vt:lpstr>
      <vt:lpstr>Ondersteuningsplan</vt:lpstr>
      <vt:lpstr>Ondersteuningsplan</vt:lpstr>
      <vt:lpstr>Samenloop met verwijderingsprocedure</vt:lpstr>
      <vt:lpstr>LBT 3-3-2016 / 107093</vt:lpstr>
      <vt:lpstr> </vt:lpstr>
      <vt:lpstr>Bezwaarprocedure</vt:lpstr>
      <vt:lpstr>Divergerende adviezen</vt:lpstr>
      <vt:lpstr>Procederen ultimum remedium</vt:lpstr>
      <vt:lpstr> </vt:lpstr>
      <vt:lpstr>Nog te verbeteren</vt:lpstr>
      <vt:lpstr>GPO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Geschillencommissie passend onderwijs</dc:title>
  <dc:creator>Joke Sperling</dc:creator>
  <cp:lastModifiedBy>Gebruiker1</cp:lastModifiedBy>
  <cp:revision>76</cp:revision>
  <cp:lastPrinted>2016-04-18T14:49:17Z</cp:lastPrinted>
  <dcterms:created xsi:type="dcterms:W3CDTF">2015-10-28T12:29:06Z</dcterms:created>
  <dcterms:modified xsi:type="dcterms:W3CDTF">2016-04-18T22:24:00Z</dcterms:modified>
</cp:coreProperties>
</file>