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78" r:id="rId2"/>
    <p:sldId id="280" r:id="rId3"/>
    <p:sldId id="300" r:id="rId4"/>
    <p:sldId id="283" r:id="rId5"/>
    <p:sldId id="282" r:id="rId6"/>
    <p:sldId id="284" r:id="rId7"/>
    <p:sldId id="285" r:id="rId8"/>
    <p:sldId id="286" r:id="rId9"/>
    <p:sldId id="287" r:id="rId10"/>
    <p:sldId id="291" r:id="rId11"/>
    <p:sldId id="292" r:id="rId12"/>
    <p:sldId id="293" r:id="rId13"/>
    <p:sldId id="297" r:id="rId14"/>
    <p:sldId id="298" r:id="rId15"/>
    <p:sldId id="299" r:id="rId16"/>
    <p:sldId id="301" r:id="rId17"/>
    <p:sldId id="302" r:id="rId18"/>
    <p:sldId id="303" r:id="rId19"/>
    <p:sldId id="281" r:id="rId20"/>
  </p:sldIdLst>
  <p:sldSz cx="9144000" cy="6858000" type="screen4x3"/>
  <p:notesSz cx="6805613" cy="99441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2" orient="horz" pos="4056" userDrawn="1">
          <p15:clr>
            <a:srgbClr val="A4A3A4"/>
          </p15:clr>
        </p15:guide>
        <p15:guide id="5" pos="2880">
          <p15:clr>
            <a:srgbClr val="A4A3A4"/>
          </p15:clr>
        </p15:guide>
        <p15:guide id="9" orient="horz" pos="2173">
          <p15:clr>
            <a:srgbClr val="A4A3A4"/>
          </p15:clr>
        </p15:guide>
        <p15:guide id="10" pos="216" userDrawn="1">
          <p15:clr>
            <a:srgbClr val="A4A3A4"/>
          </p15:clr>
        </p15:guide>
        <p15:guide id="11" pos="5544" userDrawn="1">
          <p15:clr>
            <a:srgbClr val="A4A3A4"/>
          </p15:clr>
        </p15:guide>
        <p15:guide id="12" orient="horz" pos="6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90651C3A-4460-11DB-9652-00E08161165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0651C3A-4460-11DB-9652-00E08161165F}" styleName="Stibbe">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82" autoAdjust="0"/>
    <p:restoredTop sz="94700" autoAdjust="0"/>
  </p:normalViewPr>
  <p:slideViewPr>
    <p:cSldViewPr snapToGrid="0" snapToObjects="1">
      <p:cViewPr varScale="1">
        <p:scale>
          <a:sx n="109" d="100"/>
          <a:sy n="109" d="100"/>
        </p:scale>
        <p:origin x="-1644" y="-90"/>
      </p:cViewPr>
      <p:guideLst>
        <p:guide orient="horz" pos="4056"/>
        <p:guide orient="horz" pos="2173"/>
        <p:guide orient="horz" pos="624"/>
        <p:guide pos="2880"/>
        <p:guide pos="216"/>
        <p:guide pos="5544"/>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9A8C9320-DA9F-445B-B4B9-D754467AC955}" type="datetimeFigureOut">
              <a:rPr lang="nl-NL" smtClean="0"/>
              <a:t>21-4-2016</a:t>
            </a:fld>
            <a:endParaRPr lang="nl-NL"/>
          </a:p>
        </p:txBody>
      </p:sp>
      <p:sp>
        <p:nvSpPr>
          <p:cNvPr id="4" name="Slide Image Placeholder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F5B06390-B888-461A-B916-CB48CB549BB8}" type="slidenum">
              <a:rPr lang="nl-NL" smtClean="0"/>
              <a:t>‹#›</a:t>
            </a:fld>
            <a:endParaRPr lang="nl-NL"/>
          </a:p>
        </p:txBody>
      </p:sp>
    </p:spTree>
    <p:extLst>
      <p:ext uri="{BB962C8B-B14F-4D97-AF65-F5344CB8AC3E}">
        <p14:creationId xmlns:p14="http://schemas.microsoft.com/office/powerpoint/2010/main" val="2957032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endParaRPr lang="nl-NL"/>
          </a:p>
        </p:txBody>
      </p:sp>
    </p:spTree>
    <p:extLst>
      <p:ext uri="{BB962C8B-B14F-4D97-AF65-F5344CB8AC3E}">
        <p14:creationId xmlns:p14="http://schemas.microsoft.com/office/powerpoint/2010/main" val="1140375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endParaRPr lang="nl-NL"/>
          </a:p>
        </p:txBody>
      </p:sp>
    </p:spTree>
    <p:extLst>
      <p:ext uri="{BB962C8B-B14F-4D97-AF65-F5344CB8AC3E}">
        <p14:creationId xmlns:p14="http://schemas.microsoft.com/office/powerpoint/2010/main" val="2235001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endParaRPr lang="nl-NL"/>
          </a:p>
        </p:txBody>
      </p:sp>
    </p:spTree>
    <p:extLst>
      <p:ext uri="{BB962C8B-B14F-4D97-AF65-F5344CB8AC3E}">
        <p14:creationId xmlns:p14="http://schemas.microsoft.com/office/powerpoint/2010/main" val="24974332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creen: Front Slide w/ visual">
    <p:spTree>
      <p:nvGrpSpPr>
        <p:cNvPr id="1" name=""/>
        <p:cNvGrpSpPr/>
        <p:nvPr/>
      </p:nvGrpSpPr>
      <p:grpSpPr>
        <a:xfrm>
          <a:off x="0" y="0"/>
          <a:ext cx="0" cy="0"/>
          <a:chOff x="0" y="0"/>
          <a:chExt cx="0" cy="0"/>
        </a:xfrm>
      </p:grpSpPr>
      <p:sp>
        <p:nvSpPr>
          <p:cNvPr id="7" name="TitleImage"/>
          <p:cNvSpPr/>
          <p:nvPr userDrawn="1"/>
        </p:nvSpPr>
        <p:spPr>
          <a:xfrm>
            <a:off x="0" y="1044347"/>
            <a:ext cx="9144000" cy="2826000"/>
          </a:xfrm>
          <a:prstGeom prst="rect">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smtClean="0">
              <a:solidFill>
                <a:schemeClr val="tx1"/>
              </a:solidFill>
            </a:endParaRPr>
          </a:p>
        </p:txBody>
      </p:sp>
      <p:sp>
        <p:nvSpPr>
          <p:cNvPr id="10" name="Subtitle 2"/>
          <p:cNvSpPr>
            <a:spLocks noGrp="1"/>
          </p:cNvSpPr>
          <p:nvPr>
            <p:ph type="subTitle" idx="1"/>
          </p:nvPr>
        </p:nvSpPr>
        <p:spPr>
          <a:xfrm>
            <a:off x="676380" y="5118968"/>
            <a:ext cx="7782147" cy="369332"/>
          </a:xfrm>
        </p:spPr>
        <p:txBody>
          <a:bodyPr wrap="square">
            <a:sp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a:p>
        </p:txBody>
      </p:sp>
      <p:sp>
        <p:nvSpPr>
          <p:cNvPr id="5" name="Title 4"/>
          <p:cNvSpPr>
            <a:spLocks noGrp="1"/>
          </p:cNvSpPr>
          <p:nvPr>
            <p:ph type="title"/>
          </p:nvPr>
        </p:nvSpPr>
        <p:spPr>
          <a:xfrm>
            <a:off x="676380" y="4032698"/>
            <a:ext cx="7791672" cy="492443"/>
          </a:xfrm>
        </p:spPr>
        <p:txBody>
          <a:bodyPr/>
          <a:lstStyle>
            <a:lvl1pPr>
              <a:defRPr sz="3200"/>
            </a:lvl1pPr>
          </a:lstStyle>
          <a:p>
            <a:r>
              <a:rPr lang="en-US" smtClean="0"/>
              <a:t>Click to edit Master title style</a:t>
            </a:r>
            <a:endParaRPr lang="nl-NL"/>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188640"/>
            <a:ext cx="1356689" cy="603682"/>
          </a:xfrm>
          <a:prstGeom prst="rect">
            <a:avLst/>
          </a:prstGeom>
        </p:spPr>
      </p:pic>
      <p:cxnSp>
        <p:nvCxnSpPr>
          <p:cNvPr id="9" name="Straight Connector 8"/>
          <p:cNvCxnSpPr/>
          <p:nvPr/>
        </p:nvCxnSpPr>
        <p:spPr>
          <a:xfrm>
            <a:off x="0" y="1034788"/>
            <a:ext cx="9144000" cy="0"/>
          </a:xfrm>
          <a:prstGeom prst="line">
            <a:avLst/>
          </a:prstGeom>
          <a:ln w="25400">
            <a:solidFill>
              <a:srgbClr val="36AC7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095494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creen:  Image + text - II">
    <p:spTree>
      <p:nvGrpSpPr>
        <p:cNvPr id="1" name=""/>
        <p:cNvGrpSpPr/>
        <p:nvPr/>
      </p:nvGrpSpPr>
      <p:grpSpPr>
        <a:xfrm>
          <a:off x="0" y="0"/>
          <a:ext cx="0" cy="0"/>
          <a:chOff x="0" y="0"/>
          <a:chExt cx="0" cy="0"/>
        </a:xfrm>
      </p:grpSpPr>
      <p:sp>
        <p:nvSpPr>
          <p:cNvPr id="5" name="Text Placeholder 4"/>
          <p:cNvSpPr>
            <a:spLocks noGrp="1"/>
          </p:cNvSpPr>
          <p:nvPr>
            <p:ph type="body" sz="quarter" idx="19"/>
          </p:nvPr>
        </p:nvSpPr>
        <p:spPr>
          <a:xfrm>
            <a:off x="3479800" y="1533525"/>
            <a:ext cx="5040000" cy="1384995"/>
          </a:xfrm>
        </p:spPr>
        <p:txBody>
          <a:bodyPr>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Picture Placeholder 5"/>
          <p:cNvSpPr>
            <a:spLocks noGrp="1"/>
          </p:cNvSpPr>
          <p:nvPr>
            <p:ph type="pic" sz="quarter" idx="18"/>
          </p:nvPr>
        </p:nvSpPr>
        <p:spPr>
          <a:xfrm>
            <a:off x="356450" y="1533525"/>
            <a:ext cx="2908800" cy="4705200"/>
          </a:xfrm>
          <a:noFill/>
        </p:spPr>
        <p:txBody>
          <a:bodyPr lIns="0" tIns="108000" rIns="36000" bIns="0">
            <a:noAutofit/>
          </a:bodyPr>
          <a:lstStyle>
            <a:lvl1pPr algn="ctr">
              <a:defRPr b="1"/>
            </a:lvl1pPr>
          </a:lstStyle>
          <a:p>
            <a:r>
              <a:rPr lang="en-US" smtClean="0"/>
              <a:t>Click icon to add picture</a:t>
            </a:r>
            <a:endParaRPr lang="nl-NL"/>
          </a:p>
        </p:txBody>
      </p:sp>
      <p:sp>
        <p:nvSpPr>
          <p:cNvPr id="10" name="Footer Placeholder 4"/>
          <p:cNvSpPr>
            <a:spLocks noGrp="1"/>
          </p:cNvSpPr>
          <p:nvPr>
            <p:ph type="ftr" sz="quarter" idx="11"/>
          </p:nvPr>
        </p:nvSpPr>
        <p:spPr>
          <a:xfrm>
            <a:off x="3124200" y="6550021"/>
            <a:ext cx="2895600" cy="161583"/>
          </a:xfrm>
        </p:spPr>
        <p:txBody>
          <a:bodyPr lIns="0" tIns="0" rIns="0" bIns="0">
            <a:spAutoFit/>
          </a:bodyPr>
          <a:lstStyle>
            <a:lvl1pPr>
              <a:defRPr sz="1050"/>
            </a:lvl1pPr>
          </a:lstStyle>
          <a:p>
            <a:endParaRPr lang="nl-NL"/>
          </a:p>
        </p:txBody>
      </p:sp>
      <p:sp>
        <p:nvSpPr>
          <p:cNvPr id="11" name="Slide Number Placeholder 5"/>
          <p:cNvSpPr>
            <a:spLocks noGrp="1"/>
          </p:cNvSpPr>
          <p:nvPr>
            <p:ph type="sldNum" sz="quarter" idx="12"/>
          </p:nvPr>
        </p:nvSpPr>
        <p:spPr>
          <a:xfrm>
            <a:off x="6654675" y="6550021"/>
            <a:ext cx="2133600" cy="161583"/>
          </a:xfrm>
        </p:spPr>
        <p:txBody>
          <a:bodyPr lIns="0" tIns="0" rIns="0" bIns="0">
            <a:spAutoFit/>
          </a:bodyPr>
          <a:lstStyle>
            <a:lvl1pPr>
              <a:defRPr sz="1050"/>
            </a:lvl1pPr>
          </a:lstStyle>
          <a:p>
            <a:fld id="{C88F7ED6-926D-46BE-A506-17E4AB482442}" type="slidenum">
              <a:rPr lang="nl-NL" smtClean="0"/>
              <a:t>‹#›</a:t>
            </a:fld>
            <a:endParaRPr lang="nl-NL"/>
          </a:p>
        </p:txBody>
      </p:sp>
      <p:cxnSp>
        <p:nvCxnSpPr>
          <p:cNvPr id="15" name="Straight Connector 14"/>
          <p:cNvCxnSpPr/>
          <p:nvPr/>
        </p:nvCxnSpPr>
        <p:spPr>
          <a:xfrm>
            <a:off x="351687" y="1368000"/>
            <a:ext cx="8438400" cy="0"/>
          </a:xfrm>
          <a:prstGeom prst="line">
            <a:avLst/>
          </a:prstGeom>
          <a:ln w="12700">
            <a:solidFill>
              <a:srgbClr val="D7D5D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0" y="685109"/>
            <a:ext cx="9144000" cy="0"/>
          </a:xfrm>
          <a:prstGeom prst="line">
            <a:avLst/>
          </a:prstGeom>
          <a:ln w="19050">
            <a:solidFill>
              <a:srgbClr val="36AC7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21607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creen: Table">
    <p:spTree>
      <p:nvGrpSpPr>
        <p:cNvPr id="1" name=""/>
        <p:cNvGrpSpPr/>
        <p:nvPr/>
      </p:nvGrpSpPr>
      <p:grpSpPr>
        <a:xfrm>
          <a:off x="0" y="0"/>
          <a:ext cx="0" cy="0"/>
          <a:chOff x="0" y="0"/>
          <a:chExt cx="0" cy="0"/>
        </a:xfrm>
      </p:grpSpPr>
      <p:sp>
        <p:nvSpPr>
          <p:cNvPr id="10" name="Footer Placeholder 4"/>
          <p:cNvSpPr>
            <a:spLocks noGrp="1"/>
          </p:cNvSpPr>
          <p:nvPr>
            <p:ph type="ftr" sz="quarter" idx="11"/>
          </p:nvPr>
        </p:nvSpPr>
        <p:spPr>
          <a:xfrm>
            <a:off x="3124200" y="6550021"/>
            <a:ext cx="2895600" cy="161583"/>
          </a:xfrm>
        </p:spPr>
        <p:txBody>
          <a:bodyPr lIns="0" tIns="0" rIns="0" bIns="0">
            <a:spAutoFit/>
          </a:bodyPr>
          <a:lstStyle>
            <a:lvl1pPr>
              <a:defRPr sz="1050"/>
            </a:lvl1pPr>
          </a:lstStyle>
          <a:p>
            <a:endParaRPr lang="nl-NL"/>
          </a:p>
        </p:txBody>
      </p:sp>
      <p:sp>
        <p:nvSpPr>
          <p:cNvPr id="11" name="Slide Number Placeholder 5"/>
          <p:cNvSpPr>
            <a:spLocks noGrp="1"/>
          </p:cNvSpPr>
          <p:nvPr>
            <p:ph type="sldNum" sz="quarter" idx="12"/>
          </p:nvPr>
        </p:nvSpPr>
        <p:spPr>
          <a:xfrm>
            <a:off x="6654675" y="6550021"/>
            <a:ext cx="2133600" cy="161583"/>
          </a:xfrm>
        </p:spPr>
        <p:txBody>
          <a:bodyPr lIns="0" tIns="0" rIns="0" bIns="0">
            <a:spAutoFit/>
          </a:bodyPr>
          <a:lstStyle>
            <a:lvl1pPr>
              <a:defRPr sz="1050"/>
            </a:lvl1pPr>
          </a:lstStyle>
          <a:p>
            <a:fld id="{C88F7ED6-926D-46BE-A506-17E4AB482442}" type="slidenum">
              <a:rPr lang="nl-NL" smtClean="0"/>
              <a:t>‹#›</a:t>
            </a:fld>
            <a:endParaRPr lang="nl-NL"/>
          </a:p>
        </p:txBody>
      </p:sp>
      <p:cxnSp>
        <p:nvCxnSpPr>
          <p:cNvPr id="15" name="Straight Connector 14"/>
          <p:cNvCxnSpPr/>
          <p:nvPr/>
        </p:nvCxnSpPr>
        <p:spPr>
          <a:xfrm>
            <a:off x="351687" y="1368000"/>
            <a:ext cx="8438400" cy="0"/>
          </a:xfrm>
          <a:prstGeom prst="line">
            <a:avLst/>
          </a:prstGeom>
          <a:ln w="12700">
            <a:solidFill>
              <a:srgbClr val="D7D5D6"/>
            </a:solidFill>
          </a:ln>
        </p:spPr>
        <p:style>
          <a:lnRef idx="1">
            <a:schemeClr val="accent1"/>
          </a:lnRef>
          <a:fillRef idx="0">
            <a:schemeClr val="accent1"/>
          </a:fillRef>
          <a:effectRef idx="0">
            <a:schemeClr val="accent1"/>
          </a:effectRef>
          <a:fontRef idx="minor">
            <a:schemeClr val="tx1"/>
          </a:fontRef>
        </p:style>
      </p:cxnSp>
      <p:sp>
        <p:nvSpPr>
          <p:cNvPr id="8" name="Table Placeholder 7"/>
          <p:cNvSpPr>
            <a:spLocks noGrp="1"/>
          </p:cNvSpPr>
          <p:nvPr>
            <p:ph type="tbl" sz="quarter" idx="16"/>
          </p:nvPr>
        </p:nvSpPr>
        <p:spPr>
          <a:xfrm>
            <a:off x="343374" y="2157796"/>
            <a:ext cx="7200000" cy="3600000"/>
          </a:xfrm>
          <a:solidFill>
            <a:schemeClr val="bg1"/>
          </a:solidFill>
        </p:spPr>
        <p:txBody>
          <a:bodyPr tIns="180000">
            <a:noAutofit/>
          </a:bodyPr>
          <a:lstStyle>
            <a:lvl1pPr algn="ctr">
              <a:defRPr b="1"/>
            </a:lvl1pPr>
          </a:lstStyle>
          <a:p>
            <a:r>
              <a:rPr lang="en-US" smtClean="0"/>
              <a:t>Click icon to add table</a:t>
            </a:r>
            <a:endParaRPr lang="nl-NL" dirty="0"/>
          </a:p>
        </p:txBody>
      </p:sp>
      <p:sp>
        <p:nvSpPr>
          <p:cNvPr id="9" name="Text Placeholder 8"/>
          <p:cNvSpPr>
            <a:spLocks noGrp="1"/>
          </p:cNvSpPr>
          <p:nvPr>
            <p:ph type="body" sz="quarter" idx="17" hasCustomPrompt="1"/>
          </p:nvPr>
        </p:nvSpPr>
        <p:spPr>
          <a:xfrm>
            <a:off x="342901" y="1536701"/>
            <a:ext cx="7200474" cy="553998"/>
          </a:xfrm>
        </p:spPr>
        <p:txBody>
          <a:bodyPr>
            <a:spAutoFit/>
          </a:bodyPr>
          <a:lstStyle>
            <a:lvl1pPr>
              <a:defRPr b="1" baseline="0"/>
            </a:lvl1pPr>
            <a:lvl2pPr marL="0" indent="0">
              <a:buFontTx/>
              <a:buNone/>
              <a:defRPr/>
            </a:lvl2pPr>
          </a:lstStyle>
          <a:p>
            <a:pPr lvl="0"/>
            <a:r>
              <a:rPr lang="en-US" dirty="0" smtClean="0"/>
              <a:t>Title</a:t>
            </a:r>
          </a:p>
          <a:p>
            <a:pPr lvl="1"/>
            <a:r>
              <a:rPr lang="en-US" dirty="0" smtClean="0"/>
              <a:t>Subtitle</a:t>
            </a:r>
            <a:endParaRPr lang="nl-NL" dirty="0"/>
          </a:p>
        </p:txBody>
      </p:sp>
      <p:cxnSp>
        <p:nvCxnSpPr>
          <p:cNvPr id="12" name="Straight Connector 11"/>
          <p:cNvCxnSpPr/>
          <p:nvPr userDrawn="1"/>
        </p:nvCxnSpPr>
        <p:spPr>
          <a:xfrm>
            <a:off x="0" y="685109"/>
            <a:ext cx="9144000" cy="0"/>
          </a:xfrm>
          <a:prstGeom prst="line">
            <a:avLst/>
          </a:prstGeom>
          <a:ln w="19050">
            <a:solidFill>
              <a:srgbClr val="36AC7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420076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creen: Chart">
    <p:spTree>
      <p:nvGrpSpPr>
        <p:cNvPr id="1" name=""/>
        <p:cNvGrpSpPr/>
        <p:nvPr/>
      </p:nvGrpSpPr>
      <p:grpSpPr>
        <a:xfrm>
          <a:off x="0" y="0"/>
          <a:ext cx="0" cy="0"/>
          <a:chOff x="0" y="0"/>
          <a:chExt cx="0" cy="0"/>
        </a:xfrm>
      </p:grpSpPr>
      <p:sp>
        <p:nvSpPr>
          <p:cNvPr id="4" name="Chart Placeholder 3"/>
          <p:cNvSpPr>
            <a:spLocks noGrp="1"/>
          </p:cNvSpPr>
          <p:nvPr>
            <p:ph type="chart" sz="quarter" idx="18"/>
          </p:nvPr>
        </p:nvSpPr>
        <p:spPr>
          <a:xfrm>
            <a:off x="342900" y="2159738"/>
            <a:ext cx="7200000" cy="4091837"/>
          </a:xfrm>
        </p:spPr>
        <p:txBody>
          <a:bodyPr tIns="180000">
            <a:noAutofit/>
          </a:bodyPr>
          <a:lstStyle>
            <a:lvl1pPr algn="ctr">
              <a:defRPr b="1"/>
            </a:lvl1pPr>
          </a:lstStyle>
          <a:p>
            <a:r>
              <a:rPr lang="en-US" smtClean="0"/>
              <a:t>Click icon to add chart</a:t>
            </a:r>
            <a:endParaRPr lang="nl-NL"/>
          </a:p>
        </p:txBody>
      </p:sp>
      <p:sp>
        <p:nvSpPr>
          <p:cNvPr id="10" name="Footer Placeholder 4"/>
          <p:cNvSpPr>
            <a:spLocks noGrp="1"/>
          </p:cNvSpPr>
          <p:nvPr>
            <p:ph type="ftr" sz="quarter" idx="11"/>
          </p:nvPr>
        </p:nvSpPr>
        <p:spPr>
          <a:xfrm>
            <a:off x="3124200" y="6550021"/>
            <a:ext cx="2895600" cy="161583"/>
          </a:xfrm>
        </p:spPr>
        <p:txBody>
          <a:bodyPr lIns="0" tIns="0" rIns="0" bIns="0">
            <a:spAutoFit/>
          </a:bodyPr>
          <a:lstStyle>
            <a:lvl1pPr>
              <a:defRPr sz="1050"/>
            </a:lvl1pPr>
          </a:lstStyle>
          <a:p>
            <a:endParaRPr lang="nl-NL"/>
          </a:p>
        </p:txBody>
      </p:sp>
      <p:sp>
        <p:nvSpPr>
          <p:cNvPr id="11" name="Slide Number Placeholder 5"/>
          <p:cNvSpPr>
            <a:spLocks noGrp="1"/>
          </p:cNvSpPr>
          <p:nvPr>
            <p:ph type="sldNum" sz="quarter" idx="12"/>
          </p:nvPr>
        </p:nvSpPr>
        <p:spPr>
          <a:xfrm>
            <a:off x="6654675" y="6550021"/>
            <a:ext cx="2133600" cy="161583"/>
          </a:xfrm>
        </p:spPr>
        <p:txBody>
          <a:bodyPr lIns="0" tIns="0" rIns="0" bIns="0">
            <a:spAutoFit/>
          </a:bodyPr>
          <a:lstStyle>
            <a:lvl1pPr>
              <a:defRPr sz="1050"/>
            </a:lvl1pPr>
          </a:lstStyle>
          <a:p>
            <a:fld id="{C88F7ED6-926D-46BE-A506-17E4AB482442}" type="slidenum">
              <a:rPr lang="nl-NL" smtClean="0"/>
              <a:t>‹#›</a:t>
            </a:fld>
            <a:endParaRPr lang="nl-NL"/>
          </a:p>
        </p:txBody>
      </p:sp>
      <p:cxnSp>
        <p:nvCxnSpPr>
          <p:cNvPr id="15" name="Straight Connector 14"/>
          <p:cNvCxnSpPr/>
          <p:nvPr/>
        </p:nvCxnSpPr>
        <p:spPr>
          <a:xfrm>
            <a:off x="351687" y="1368000"/>
            <a:ext cx="8438400" cy="0"/>
          </a:xfrm>
          <a:prstGeom prst="line">
            <a:avLst/>
          </a:prstGeom>
          <a:ln w="12700">
            <a:solidFill>
              <a:srgbClr val="D7D5D6"/>
            </a:solidFill>
          </a:ln>
        </p:spPr>
        <p:style>
          <a:lnRef idx="1">
            <a:schemeClr val="accent1"/>
          </a:lnRef>
          <a:fillRef idx="0">
            <a:schemeClr val="accent1"/>
          </a:fillRef>
          <a:effectRef idx="0">
            <a:schemeClr val="accent1"/>
          </a:effectRef>
          <a:fontRef idx="minor">
            <a:schemeClr val="tx1"/>
          </a:fontRef>
        </p:style>
      </p:cxnSp>
      <p:sp>
        <p:nvSpPr>
          <p:cNvPr id="9" name="Text Placeholder 8"/>
          <p:cNvSpPr>
            <a:spLocks noGrp="1"/>
          </p:cNvSpPr>
          <p:nvPr>
            <p:ph type="body" sz="quarter" idx="17" hasCustomPrompt="1"/>
          </p:nvPr>
        </p:nvSpPr>
        <p:spPr>
          <a:xfrm>
            <a:off x="342901" y="1536701"/>
            <a:ext cx="7200000" cy="553998"/>
          </a:xfrm>
        </p:spPr>
        <p:txBody>
          <a:bodyPr>
            <a:spAutoFit/>
          </a:bodyPr>
          <a:lstStyle>
            <a:lvl1pPr>
              <a:defRPr b="1" baseline="0"/>
            </a:lvl1pPr>
            <a:lvl2pPr marL="0" indent="0">
              <a:buFontTx/>
              <a:buNone/>
              <a:defRPr/>
            </a:lvl2pPr>
          </a:lstStyle>
          <a:p>
            <a:pPr lvl="0"/>
            <a:r>
              <a:rPr lang="en-US" dirty="0" smtClean="0"/>
              <a:t>Title</a:t>
            </a:r>
          </a:p>
          <a:p>
            <a:pPr lvl="1"/>
            <a:r>
              <a:rPr lang="en-US" dirty="0" smtClean="0"/>
              <a:t>Subtitle</a:t>
            </a:r>
            <a:endParaRPr lang="nl-NL" dirty="0"/>
          </a:p>
        </p:txBody>
      </p:sp>
      <p:cxnSp>
        <p:nvCxnSpPr>
          <p:cNvPr id="12" name="Straight Connector 11"/>
          <p:cNvCxnSpPr/>
          <p:nvPr userDrawn="1"/>
        </p:nvCxnSpPr>
        <p:spPr>
          <a:xfrm>
            <a:off x="0" y="685109"/>
            <a:ext cx="9144000" cy="0"/>
          </a:xfrm>
          <a:prstGeom prst="line">
            <a:avLst/>
          </a:prstGeom>
          <a:ln w="19050">
            <a:solidFill>
              <a:srgbClr val="36AC7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129792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Screen: Back">
    <p:spTree>
      <p:nvGrpSpPr>
        <p:cNvPr id="1" name=""/>
        <p:cNvGrpSpPr/>
        <p:nvPr/>
      </p:nvGrpSpPr>
      <p:grpSpPr>
        <a:xfrm>
          <a:off x="0" y="0"/>
          <a:ext cx="0" cy="0"/>
          <a:chOff x="0" y="0"/>
          <a:chExt cx="0" cy="0"/>
        </a:xfrm>
      </p:grpSpPr>
      <p:sp>
        <p:nvSpPr>
          <p:cNvPr id="10" name="Rectangle 9"/>
          <p:cNvSpPr/>
          <p:nvPr/>
        </p:nvSpPr>
        <p:spPr>
          <a:xfrm>
            <a:off x="-1000" y="908720"/>
            <a:ext cx="9144001" cy="5976664"/>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512" y="188640"/>
            <a:ext cx="1356689" cy="603682"/>
          </a:xfrm>
          <a:prstGeom prst="rect">
            <a:avLst/>
          </a:prstGeom>
        </p:spPr>
      </p:pic>
      <p:cxnSp>
        <p:nvCxnSpPr>
          <p:cNvPr id="14" name="Straight Connector 13"/>
          <p:cNvCxnSpPr/>
          <p:nvPr/>
        </p:nvCxnSpPr>
        <p:spPr>
          <a:xfrm>
            <a:off x="0" y="908720"/>
            <a:ext cx="9144000" cy="0"/>
          </a:xfrm>
          <a:prstGeom prst="line">
            <a:avLst/>
          </a:prstGeom>
          <a:ln w="25400">
            <a:solidFill>
              <a:srgbClr val="36AC73"/>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25475" y="1533425"/>
            <a:ext cx="2065047" cy="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630995" y="1174622"/>
            <a:ext cx="3384376" cy="282129"/>
          </a:xfrm>
          <a:prstGeom prst="rect">
            <a:avLst/>
          </a:prstGeom>
          <a:noFill/>
        </p:spPr>
        <p:txBody>
          <a:bodyPr wrap="square" lIns="0" tIns="0" rIns="0" bIns="0" rtlCol="0">
            <a:spAutoFit/>
          </a:bodyPr>
          <a:lstStyle/>
          <a:p>
            <a:pPr>
              <a:lnSpc>
                <a:spcPts val="2300"/>
              </a:lnSpc>
            </a:pPr>
            <a:r>
              <a:rPr lang="en-US" sz="1800" kern="1500" spc="100" dirty="0" smtClean="0">
                <a:solidFill>
                  <a:srgbClr val="14054B"/>
                </a:solidFill>
                <a:cs typeface="Arial" pitchFamily="34" charset="0"/>
              </a:rPr>
              <a:t>www.stibbe.com</a:t>
            </a:r>
            <a:endParaRPr lang="en-GB" sz="1800" kern="1500" spc="100" dirty="0">
              <a:solidFill>
                <a:srgbClr val="14054B"/>
              </a:solidFill>
              <a:cs typeface="Arial" pitchFamily="34" charset="0"/>
            </a:endParaRPr>
          </a:p>
        </p:txBody>
      </p:sp>
    </p:spTree>
    <p:extLst>
      <p:ext uri="{BB962C8B-B14F-4D97-AF65-F5344CB8AC3E}">
        <p14:creationId xmlns:p14="http://schemas.microsoft.com/office/powerpoint/2010/main" val="43549590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creen: Blank with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Footer Placeholder 2"/>
          <p:cNvSpPr>
            <a:spLocks noGrp="1"/>
          </p:cNvSpPr>
          <p:nvPr>
            <p:ph type="ftr" sz="quarter" idx="10"/>
          </p:nvPr>
        </p:nvSpPr>
        <p:spPr/>
        <p:txBody>
          <a:bodyPr/>
          <a:lstStyle/>
          <a:p>
            <a:endParaRPr lang="nl-NL"/>
          </a:p>
        </p:txBody>
      </p:sp>
      <p:sp>
        <p:nvSpPr>
          <p:cNvPr id="4" name="Slide Number Placeholder 3"/>
          <p:cNvSpPr>
            <a:spLocks noGrp="1"/>
          </p:cNvSpPr>
          <p:nvPr>
            <p:ph type="sldNum" sz="quarter" idx="11"/>
          </p:nvPr>
        </p:nvSpPr>
        <p:spPr/>
        <p:txBody>
          <a:bodyPr/>
          <a:lstStyle/>
          <a:p>
            <a:fld id="{C88F7ED6-926D-46BE-A506-17E4AB482442}" type="slidenum">
              <a:rPr lang="nl-NL" smtClean="0"/>
              <a:t>‹#›</a:t>
            </a:fld>
            <a:endParaRPr lang="nl-NL"/>
          </a:p>
        </p:txBody>
      </p:sp>
    </p:spTree>
    <p:extLst>
      <p:ext uri="{BB962C8B-B14F-4D97-AF65-F5344CB8AC3E}">
        <p14:creationId xmlns:p14="http://schemas.microsoft.com/office/powerpoint/2010/main" val="1449704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creen: Contents w/ visiual">
    <p:spTree>
      <p:nvGrpSpPr>
        <p:cNvPr id="1" name=""/>
        <p:cNvGrpSpPr/>
        <p:nvPr/>
      </p:nvGrpSpPr>
      <p:grpSpPr>
        <a:xfrm>
          <a:off x="0" y="0"/>
          <a:ext cx="0" cy="0"/>
          <a:chOff x="0" y="0"/>
          <a:chExt cx="0" cy="0"/>
        </a:xfrm>
      </p:grpSpPr>
      <p:sp>
        <p:nvSpPr>
          <p:cNvPr id="14" name="TopImage"/>
          <p:cNvSpPr/>
          <p:nvPr userDrawn="1"/>
        </p:nvSpPr>
        <p:spPr>
          <a:xfrm>
            <a:off x="0" y="690048"/>
            <a:ext cx="9144000" cy="651600"/>
          </a:xfrm>
          <a:prstGeom prst="rect">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smtClean="0">
              <a:solidFill>
                <a:schemeClr val="tx1"/>
              </a:solidFill>
            </a:endParaRPr>
          </a:p>
        </p:txBody>
      </p:sp>
      <p:sp>
        <p:nvSpPr>
          <p:cNvPr id="12" name="Text Placeholder 3"/>
          <p:cNvSpPr>
            <a:spLocks noGrp="1"/>
          </p:cNvSpPr>
          <p:nvPr>
            <p:ph type="body" sz="half" idx="15" hasCustomPrompt="1"/>
          </p:nvPr>
        </p:nvSpPr>
        <p:spPr>
          <a:xfrm>
            <a:off x="355601" y="2022823"/>
            <a:ext cx="8429250" cy="4304951"/>
          </a:xfrm>
        </p:spPr>
        <p:txBody>
          <a:bodyPr wrap="square">
            <a:noAutofit/>
          </a:bodyPr>
          <a:lstStyle>
            <a:lvl1pPr marL="285750" indent="-285750">
              <a:lnSpc>
                <a:spcPts val="3200"/>
              </a:lnSpc>
              <a:spcBef>
                <a:spcPts val="0"/>
              </a:spcBef>
              <a:buFont typeface="+mj-lt"/>
              <a:buAutoNum type="arabicPeriod"/>
              <a:defRPr lang="en-US" sz="1800" b="0" kern="1200" dirty="0" smtClean="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text</a:t>
            </a:r>
          </a:p>
          <a:p>
            <a:pPr lvl="0"/>
            <a:r>
              <a:rPr lang="en-US" dirty="0" smtClean="0"/>
              <a:t>Click to edit text</a:t>
            </a:r>
          </a:p>
          <a:p>
            <a:pPr lvl="0"/>
            <a:endParaRPr lang="en-US" dirty="0" smtClean="0"/>
          </a:p>
          <a:p>
            <a:pPr lvl="0"/>
            <a:endParaRPr lang="en-US" dirty="0" smtClean="0"/>
          </a:p>
        </p:txBody>
      </p:sp>
      <p:sp>
        <p:nvSpPr>
          <p:cNvPr id="10" name="Footer Placeholder 4"/>
          <p:cNvSpPr>
            <a:spLocks noGrp="1"/>
          </p:cNvSpPr>
          <p:nvPr>
            <p:ph type="ftr" sz="quarter" idx="11"/>
          </p:nvPr>
        </p:nvSpPr>
        <p:spPr>
          <a:xfrm>
            <a:off x="3124200" y="6550021"/>
            <a:ext cx="2895600" cy="161583"/>
          </a:xfrm>
        </p:spPr>
        <p:txBody>
          <a:bodyPr lIns="0" tIns="0" rIns="0" bIns="0">
            <a:spAutoFit/>
          </a:bodyPr>
          <a:lstStyle>
            <a:lvl1pPr>
              <a:defRPr sz="1050"/>
            </a:lvl1pPr>
          </a:lstStyle>
          <a:p>
            <a:endParaRPr lang="nl-NL" dirty="0"/>
          </a:p>
        </p:txBody>
      </p:sp>
      <p:sp>
        <p:nvSpPr>
          <p:cNvPr id="11" name="Slide Number Placeholder 5"/>
          <p:cNvSpPr>
            <a:spLocks noGrp="1"/>
          </p:cNvSpPr>
          <p:nvPr>
            <p:ph type="sldNum" sz="quarter" idx="12"/>
          </p:nvPr>
        </p:nvSpPr>
        <p:spPr>
          <a:xfrm>
            <a:off x="6654675" y="6550021"/>
            <a:ext cx="2133600" cy="161583"/>
          </a:xfrm>
        </p:spPr>
        <p:txBody>
          <a:bodyPr lIns="0" tIns="0" rIns="0" bIns="0">
            <a:spAutoFit/>
          </a:bodyPr>
          <a:lstStyle>
            <a:lvl1pPr>
              <a:defRPr sz="1050"/>
            </a:lvl1pPr>
          </a:lstStyle>
          <a:p>
            <a:fld id="{C88F7ED6-926D-46BE-A506-17E4AB482442}" type="slidenum">
              <a:rPr lang="nl-NL" smtClean="0"/>
              <a:t>‹#›</a:t>
            </a:fld>
            <a:endParaRPr lang="nl-NL"/>
          </a:p>
        </p:txBody>
      </p:sp>
      <p:cxnSp>
        <p:nvCxnSpPr>
          <p:cNvPr id="15" name="Straight Connector 14"/>
          <p:cNvCxnSpPr/>
          <p:nvPr userDrawn="1"/>
        </p:nvCxnSpPr>
        <p:spPr>
          <a:xfrm>
            <a:off x="351687" y="1947776"/>
            <a:ext cx="8438400" cy="0"/>
          </a:xfrm>
          <a:prstGeom prst="line">
            <a:avLst/>
          </a:prstGeom>
          <a:ln w="12700">
            <a:solidFill>
              <a:srgbClr val="D7D5D6"/>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a:xfrm>
            <a:off x="351687" y="1534846"/>
            <a:ext cx="8433164" cy="369332"/>
          </a:xfrm>
        </p:spPr>
        <p:txBody>
          <a:bodyPr/>
          <a:lstStyle/>
          <a:p>
            <a:r>
              <a:rPr lang="en-US" smtClean="0"/>
              <a:t>Click to edit Master title style</a:t>
            </a:r>
            <a:endParaRPr lang="nl-NL"/>
          </a:p>
        </p:txBody>
      </p:sp>
      <p:cxnSp>
        <p:nvCxnSpPr>
          <p:cNvPr id="19" name="Straight Connector 18"/>
          <p:cNvCxnSpPr/>
          <p:nvPr userDrawn="1"/>
        </p:nvCxnSpPr>
        <p:spPr>
          <a:xfrm>
            <a:off x="0" y="685109"/>
            <a:ext cx="9144000" cy="0"/>
          </a:xfrm>
          <a:prstGeom prst="line">
            <a:avLst/>
          </a:prstGeom>
          <a:ln w="19050">
            <a:solidFill>
              <a:srgbClr val="36AC7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1634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creen: Contents">
    <p:spTree>
      <p:nvGrpSpPr>
        <p:cNvPr id="1" name=""/>
        <p:cNvGrpSpPr/>
        <p:nvPr/>
      </p:nvGrpSpPr>
      <p:grpSpPr>
        <a:xfrm>
          <a:off x="0" y="0"/>
          <a:ext cx="0" cy="0"/>
          <a:chOff x="0" y="0"/>
          <a:chExt cx="0" cy="0"/>
        </a:xfrm>
      </p:grpSpPr>
      <p:sp>
        <p:nvSpPr>
          <p:cNvPr id="12" name="Text Placeholder 3"/>
          <p:cNvSpPr>
            <a:spLocks noGrp="1"/>
          </p:cNvSpPr>
          <p:nvPr>
            <p:ph type="body" sz="half" idx="15" hasCustomPrompt="1"/>
          </p:nvPr>
        </p:nvSpPr>
        <p:spPr>
          <a:xfrm>
            <a:off x="355601" y="1443048"/>
            <a:ext cx="8429250" cy="4827116"/>
          </a:xfrm>
        </p:spPr>
        <p:txBody>
          <a:bodyPr wrap="square">
            <a:noAutofit/>
          </a:bodyPr>
          <a:lstStyle>
            <a:lvl1pPr marL="285750" indent="-285750">
              <a:lnSpc>
                <a:spcPts val="3200"/>
              </a:lnSpc>
              <a:spcBef>
                <a:spcPts val="0"/>
              </a:spcBef>
              <a:buFont typeface="+mj-lt"/>
              <a:buAutoNum type="arabicPeriod"/>
              <a:defRPr lang="en-US" sz="1800" b="0" kern="1200" dirty="0" smtClean="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text</a:t>
            </a:r>
          </a:p>
          <a:p>
            <a:pPr lvl="0"/>
            <a:r>
              <a:rPr lang="en-US" dirty="0" smtClean="0"/>
              <a:t>Click to edit text</a:t>
            </a:r>
          </a:p>
          <a:p>
            <a:pPr lvl="0"/>
            <a:endParaRPr lang="en-US" dirty="0" smtClean="0"/>
          </a:p>
          <a:p>
            <a:pPr lvl="0"/>
            <a:endParaRPr lang="en-US" dirty="0" smtClean="0"/>
          </a:p>
        </p:txBody>
      </p:sp>
      <p:sp>
        <p:nvSpPr>
          <p:cNvPr id="10" name="Footer Placeholder 4"/>
          <p:cNvSpPr>
            <a:spLocks noGrp="1"/>
          </p:cNvSpPr>
          <p:nvPr>
            <p:ph type="ftr" sz="quarter" idx="11"/>
          </p:nvPr>
        </p:nvSpPr>
        <p:spPr>
          <a:xfrm>
            <a:off x="3124200" y="6550021"/>
            <a:ext cx="2895600" cy="161583"/>
          </a:xfrm>
        </p:spPr>
        <p:txBody>
          <a:bodyPr lIns="0" tIns="0" rIns="0" bIns="0">
            <a:spAutoFit/>
          </a:bodyPr>
          <a:lstStyle>
            <a:lvl1pPr>
              <a:defRPr sz="1050"/>
            </a:lvl1pPr>
          </a:lstStyle>
          <a:p>
            <a:endParaRPr lang="nl-NL"/>
          </a:p>
        </p:txBody>
      </p:sp>
      <p:sp>
        <p:nvSpPr>
          <p:cNvPr id="11" name="Slide Number Placeholder 5"/>
          <p:cNvSpPr>
            <a:spLocks noGrp="1"/>
          </p:cNvSpPr>
          <p:nvPr>
            <p:ph type="sldNum" sz="quarter" idx="12"/>
          </p:nvPr>
        </p:nvSpPr>
        <p:spPr>
          <a:xfrm>
            <a:off x="6654675" y="6550021"/>
            <a:ext cx="2133600" cy="161583"/>
          </a:xfrm>
        </p:spPr>
        <p:txBody>
          <a:bodyPr lIns="0" tIns="0" rIns="0" bIns="0">
            <a:spAutoFit/>
          </a:bodyPr>
          <a:lstStyle>
            <a:lvl1pPr>
              <a:defRPr sz="1050"/>
            </a:lvl1pPr>
          </a:lstStyle>
          <a:p>
            <a:fld id="{C88F7ED6-926D-46BE-A506-17E4AB482442}" type="slidenum">
              <a:rPr lang="nl-NL" smtClean="0"/>
              <a:t>‹#›</a:t>
            </a:fld>
            <a:endParaRPr lang="nl-NL"/>
          </a:p>
        </p:txBody>
      </p:sp>
      <p:cxnSp>
        <p:nvCxnSpPr>
          <p:cNvPr id="15" name="Straight Connector 14"/>
          <p:cNvCxnSpPr/>
          <p:nvPr/>
        </p:nvCxnSpPr>
        <p:spPr>
          <a:xfrm>
            <a:off x="351687" y="1368000"/>
            <a:ext cx="8438400" cy="0"/>
          </a:xfrm>
          <a:prstGeom prst="line">
            <a:avLst/>
          </a:prstGeom>
          <a:ln w="12700">
            <a:solidFill>
              <a:srgbClr val="D7D5D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0" y="685109"/>
            <a:ext cx="9144000" cy="0"/>
          </a:xfrm>
          <a:prstGeom prst="line">
            <a:avLst/>
          </a:prstGeom>
          <a:ln w="19050">
            <a:solidFill>
              <a:srgbClr val="36AC7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41064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creen: Basic text slide">
    <p:spTree>
      <p:nvGrpSpPr>
        <p:cNvPr id="1" name=""/>
        <p:cNvGrpSpPr/>
        <p:nvPr/>
      </p:nvGrpSpPr>
      <p:grpSpPr>
        <a:xfrm>
          <a:off x="0" y="0"/>
          <a:ext cx="0" cy="0"/>
          <a:chOff x="0" y="0"/>
          <a:chExt cx="0" cy="0"/>
        </a:xfrm>
      </p:grpSpPr>
      <p:sp>
        <p:nvSpPr>
          <p:cNvPr id="3" name="Text Placeholder 2"/>
          <p:cNvSpPr>
            <a:spLocks noGrp="1"/>
          </p:cNvSpPr>
          <p:nvPr>
            <p:ph type="body" sz="quarter" idx="17"/>
          </p:nvPr>
        </p:nvSpPr>
        <p:spPr>
          <a:xfrm>
            <a:off x="356400" y="1535113"/>
            <a:ext cx="8426450" cy="4702175"/>
          </a:xfrm>
        </p:spPr>
        <p:txBody>
          <a:bodyPr/>
          <a:lstStyle>
            <a:lvl3pP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Footer Placeholder 4"/>
          <p:cNvSpPr>
            <a:spLocks noGrp="1"/>
          </p:cNvSpPr>
          <p:nvPr>
            <p:ph type="ftr" sz="quarter" idx="11"/>
          </p:nvPr>
        </p:nvSpPr>
        <p:spPr>
          <a:xfrm>
            <a:off x="3124200" y="6550021"/>
            <a:ext cx="2895600" cy="161583"/>
          </a:xfrm>
        </p:spPr>
        <p:txBody>
          <a:bodyPr lIns="0" tIns="0" rIns="0" bIns="0">
            <a:spAutoFit/>
          </a:bodyPr>
          <a:lstStyle>
            <a:lvl1pPr>
              <a:defRPr sz="1050"/>
            </a:lvl1pPr>
          </a:lstStyle>
          <a:p>
            <a:endParaRPr lang="nl-NL"/>
          </a:p>
        </p:txBody>
      </p:sp>
      <p:sp>
        <p:nvSpPr>
          <p:cNvPr id="6" name="Slide Number Placeholder 5"/>
          <p:cNvSpPr>
            <a:spLocks noGrp="1"/>
          </p:cNvSpPr>
          <p:nvPr>
            <p:ph type="sldNum" sz="quarter" idx="12"/>
          </p:nvPr>
        </p:nvSpPr>
        <p:spPr>
          <a:xfrm>
            <a:off x="6654675" y="6550021"/>
            <a:ext cx="2133600" cy="161583"/>
          </a:xfrm>
        </p:spPr>
        <p:txBody>
          <a:bodyPr lIns="0" tIns="0" rIns="0" bIns="0">
            <a:spAutoFit/>
          </a:bodyPr>
          <a:lstStyle>
            <a:lvl1pPr>
              <a:defRPr sz="1050"/>
            </a:lvl1pPr>
          </a:lstStyle>
          <a:p>
            <a:fld id="{C88F7ED6-926D-46BE-A506-17E4AB482442}" type="slidenum">
              <a:rPr lang="nl-NL" smtClean="0"/>
              <a:t>‹#›</a:t>
            </a:fld>
            <a:endParaRPr lang="nl-NL"/>
          </a:p>
        </p:txBody>
      </p:sp>
      <p:cxnSp>
        <p:nvCxnSpPr>
          <p:cNvPr id="18" name="Straight Connector 17"/>
          <p:cNvCxnSpPr/>
          <p:nvPr/>
        </p:nvCxnSpPr>
        <p:spPr>
          <a:xfrm>
            <a:off x="351687" y="1368000"/>
            <a:ext cx="8438400" cy="0"/>
          </a:xfrm>
          <a:prstGeom prst="line">
            <a:avLst/>
          </a:prstGeom>
          <a:ln w="12700">
            <a:solidFill>
              <a:srgbClr val="D7D5D6"/>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0" y="685109"/>
            <a:ext cx="9144000" cy="0"/>
          </a:xfrm>
          <a:prstGeom prst="line">
            <a:avLst/>
          </a:prstGeom>
          <a:ln w="19050">
            <a:solidFill>
              <a:srgbClr val="36AC7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03645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creen: Basic text slide / bullet">
    <p:spTree>
      <p:nvGrpSpPr>
        <p:cNvPr id="1" name=""/>
        <p:cNvGrpSpPr/>
        <p:nvPr/>
      </p:nvGrpSpPr>
      <p:grpSpPr>
        <a:xfrm>
          <a:off x="0" y="0"/>
          <a:ext cx="0" cy="0"/>
          <a:chOff x="0" y="0"/>
          <a:chExt cx="0" cy="0"/>
        </a:xfrm>
      </p:grpSpPr>
      <p:sp>
        <p:nvSpPr>
          <p:cNvPr id="3" name="Text Placeholder 2"/>
          <p:cNvSpPr>
            <a:spLocks noGrp="1"/>
          </p:cNvSpPr>
          <p:nvPr>
            <p:ph type="body" sz="quarter" idx="17"/>
          </p:nvPr>
        </p:nvSpPr>
        <p:spPr>
          <a:xfrm>
            <a:off x="356400" y="1533600"/>
            <a:ext cx="8441227" cy="4896000"/>
          </a:xfrm>
        </p:spPr>
        <p:txBody>
          <a:bodyPr/>
          <a:lstStyle>
            <a:lvl1pPr marL="200025" indent="-200025">
              <a:buClr>
                <a:srgbClr val="333333"/>
              </a:buClr>
              <a:buFont typeface="Symbol" panose="05050102010706020507" pitchFamily="18" charset="2"/>
              <a:buChar char="&gt;"/>
              <a:defRPr/>
            </a:lvl1pPr>
            <a:lvl2pPr marL="422275" indent="-212725">
              <a:buFont typeface="Calibri" panose="020F0502020204030204" pitchFamily="34" charset="0"/>
              <a:buChar char="-"/>
              <a:defRPr/>
            </a:lvl2pPr>
            <a:lvl3pPr marL="695325" indent="-273050">
              <a:buFont typeface="Calibri" panose="020F0502020204030204" pitchFamily="34" charset="0"/>
              <a:buChar char="·"/>
              <a:defRPr/>
            </a:lvl3pPr>
            <a:lvl4pPr marL="695325" indent="-273050">
              <a:defRPr/>
            </a:lvl4pPr>
            <a:lvl5pPr marL="695325" indent="-27305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Third level</a:t>
            </a:r>
          </a:p>
          <a:p>
            <a:pPr lvl="4"/>
            <a:r>
              <a:rPr lang="en-US" dirty="0" smtClean="0"/>
              <a:t>Fourth level</a:t>
            </a:r>
            <a:endParaRPr lang="nl-NL" dirty="0"/>
          </a:p>
        </p:txBody>
      </p:sp>
      <p:sp>
        <p:nvSpPr>
          <p:cNvPr id="5" name="Footer Placeholder 4"/>
          <p:cNvSpPr>
            <a:spLocks noGrp="1"/>
          </p:cNvSpPr>
          <p:nvPr>
            <p:ph type="ftr" sz="quarter" idx="11"/>
          </p:nvPr>
        </p:nvSpPr>
        <p:spPr>
          <a:xfrm>
            <a:off x="3124200" y="6550021"/>
            <a:ext cx="2895600" cy="161583"/>
          </a:xfrm>
        </p:spPr>
        <p:txBody>
          <a:bodyPr lIns="0" tIns="0" rIns="0" bIns="0">
            <a:spAutoFit/>
          </a:bodyPr>
          <a:lstStyle>
            <a:lvl1pPr>
              <a:defRPr sz="1050"/>
            </a:lvl1pPr>
          </a:lstStyle>
          <a:p>
            <a:r>
              <a:rPr lang="nl-NL" smtClean="0"/>
              <a:t>Document title</a:t>
            </a:r>
            <a:endParaRPr lang="nl-NL"/>
          </a:p>
        </p:txBody>
      </p:sp>
      <p:sp>
        <p:nvSpPr>
          <p:cNvPr id="6" name="Slide Number Placeholder 5"/>
          <p:cNvSpPr>
            <a:spLocks noGrp="1"/>
          </p:cNvSpPr>
          <p:nvPr>
            <p:ph type="sldNum" sz="quarter" idx="12"/>
          </p:nvPr>
        </p:nvSpPr>
        <p:spPr>
          <a:xfrm>
            <a:off x="6654675" y="6550021"/>
            <a:ext cx="2133600" cy="161583"/>
          </a:xfrm>
        </p:spPr>
        <p:txBody>
          <a:bodyPr lIns="0" tIns="0" rIns="0" bIns="0">
            <a:spAutoFit/>
          </a:bodyPr>
          <a:lstStyle>
            <a:lvl1pPr>
              <a:defRPr sz="1050"/>
            </a:lvl1pPr>
          </a:lstStyle>
          <a:p>
            <a:fld id="{C88F7ED6-926D-46BE-A506-17E4AB482442}" type="slidenum">
              <a:rPr lang="nl-NL" smtClean="0"/>
              <a:t>‹#›</a:t>
            </a:fld>
            <a:endParaRPr lang="nl-NL"/>
          </a:p>
        </p:txBody>
      </p:sp>
      <p:cxnSp>
        <p:nvCxnSpPr>
          <p:cNvPr id="11" name="Straight Connector 10"/>
          <p:cNvCxnSpPr/>
          <p:nvPr userDrawn="1"/>
        </p:nvCxnSpPr>
        <p:spPr>
          <a:xfrm>
            <a:off x="0" y="685109"/>
            <a:ext cx="9144000" cy="0"/>
          </a:xfrm>
          <a:prstGeom prst="line">
            <a:avLst/>
          </a:prstGeom>
          <a:ln w="19050">
            <a:solidFill>
              <a:srgbClr val="36AC73"/>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351687" y="1368000"/>
            <a:ext cx="8438400" cy="0"/>
          </a:xfrm>
          <a:prstGeom prst="line">
            <a:avLst/>
          </a:prstGeom>
          <a:ln w="12700">
            <a:solidFill>
              <a:srgbClr val="D7D5D6"/>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7594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reen: Basic text slide II ">
    <p:spTree>
      <p:nvGrpSpPr>
        <p:cNvPr id="1" name=""/>
        <p:cNvGrpSpPr/>
        <p:nvPr/>
      </p:nvGrpSpPr>
      <p:grpSpPr>
        <a:xfrm>
          <a:off x="0" y="0"/>
          <a:ext cx="0" cy="0"/>
          <a:chOff x="0" y="0"/>
          <a:chExt cx="0" cy="0"/>
        </a:xfrm>
      </p:grpSpPr>
      <p:sp>
        <p:nvSpPr>
          <p:cNvPr id="3" name="Text Placeholder 2"/>
          <p:cNvSpPr>
            <a:spLocks noGrp="1"/>
          </p:cNvSpPr>
          <p:nvPr>
            <p:ph type="body" sz="quarter" idx="17"/>
          </p:nvPr>
        </p:nvSpPr>
        <p:spPr>
          <a:xfrm>
            <a:off x="356400" y="1892808"/>
            <a:ext cx="8426450" cy="4267085"/>
          </a:xfrm>
        </p:spPr>
        <p:txBody>
          <a:bodyPr/>
          <a:lstStyle>
            <a:lvl3pP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nl-NL" dirty="0"/>
          </a:p>
        </p:txBody>
      </p:sp>
      <p:sp>
        <p:nvSpPr>
          <p:cNvPr id="5" name="Footer Placeholder 4"/>
          <p:cNvSpPr>
            <a:spLocks noGrp="1"/>
          </p:cNvSpPr>
          <p:nvPr>
            <p:ph type="ftr" sz="quarter" idx="11"/>
          </p:nvPr>
        </p:nvSpPr>
        <p:spPr>
          <a:xfrm>
            <a:off x="3124200" y="6550021"/>
            <a:ext cx="2895600" cy="161583"/>
          </a:xfrm>
        </p:spPr>
        <p:txBody>
          <a:bodyPr lIns="0" tIns="0" rIns="0" bIns="0">
            <a:spAutoFit/>
          </a:bodyPr>
          <a:lstStyle>
            <a:lvl1pPr>
              <a:defRPr sz="1050"/>
            </a:lvl1pPr>
          </a:lstStyle>
          <a:p>
            <a:endParaRPr lang="nl-NL"/>
          </a:p>
        </p:txBody>
      </p:sp>
      <p:sp>
        <p:nvSpPr>
          <p:cNvPr id="6" name="Slide Number Placeholder 5"/>
          <p:cNvSpPr>
            <a:spLocks noGrp="1"/>
          </p:cNvSpPr>
          <p:nvPr>
            <p:ph type="sldNum" sz="quarter" idx="12"/>
          </p:nvPr>
        </p:nvSpPr>
        <p:spPr>
          <a:xfrm>
            <a:off x="6654675" y="6550021"/>
            <a:ext cx="2133600" cy="161583"/>
          </a:xfrm>
        </p:spPr>
        <p:txBody>
          <a:bodyPr lIns="0" tIns="0" rIns="0" bIns="0">
            <a:spAutoFit/>
          </a:bodyPr>
          <a:lstStyle>
            <a:lvl1pPr>
              <a:defRPr sz="1050"/>
            </a:lvl1pPr>
          </a:lstStyle>
          <a:p>
            <a:fld id="{C88F7ED6-926D-46BE-A506-17E4AB482442}" type="slidenum">
              <a:rPr lang="nl-NL" smtClean="0"/>
              <a:t>‹#›</a:t>
            </a:fld>
            <a:endParaRPr lang="nl-NL"/>
          </a:p>
        </p:txBody>
      </p:sp>
      <p:cxnSp>
        <p:nvCxnSpPr>
          <p:cNvPr id="18" name="Straight Connector 17"/>
          <p:cNvCxnSpPr/>
          <p:nvPr/>
        </p:nvCxnSpPr>
        <p:spPr>
          <a:xfrm>
            <a:off x="351687" y="1728216"/>
            <a:ext cx="8438400" cy="0"/>
          </a:xfrm>
          <a:prstGeom prst="line">
            <a:avLst/>
          </a:prstGeom>
          <a:ln w="12700">
            <a:solidFill>
              <a:srgbClr val="D7D5D6"/>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0" y="685109"/>
            <a:ext cx="9144000" cy="0"/>
          </a:xfrm>
          <a:prstGeom prst="line">
            <a:avLst/>
          </a:prstGeom>
          <a:ln w="19050">
            <a:solidFill>
              <a:srgbClr val="36AC7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917381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creen: Basic text slide II / bulle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550021"/>
            <a:ext cx="2895600" cy="161583"/>
          </a:xfrm>
        </p:spPr>
        <p:txBody>
          <a:bodyPr lIns="0" tIns="0" rIns="0" bIns="0">
            <a:spAutoFit/>
          </a:bodyPr>
          <a:lstStyle>
            <a:lvl1pPr>
              <a:defRPr sz="1050"/>
            </a:lvl1pPr>
          </a:lstStyle>
          <a:p>
            <a:r>
              <a:rPr lang="nl-NL" smtClean="0"/>
              <a:t>Document title</a:t>
            </a:r>
            <a:endParaRPr lang="nl-NL"/>
          </a:p>
        </p:txBody>
      </p:sp>
      <p:sp>
        <p:nvSpPr>
          <p:cNvPr id="6" name="Slide Number Placeholder 5"/>
          <p:cNvSpPr>
            <a:spLocks noGrp="1"/>
          </p:cNvSpPr>
          <p:nvPr>
            <p:ph type="sldNum" sz="quarter" idx="12"/>
          </p:nvPr>
        </p:nvSpPr>
        <p:spPr>
          <a:xfrm>
            <a:off x="6654675" y="6550021"/>
            <a:ext cx="2133600" cy="161583"/>
          </a:xfrm>
        </p:spPr>
        <p:txBody>
          <a:bodyPr lIns="0" tIns="0" rIns="0" bIns="0">
            <a:spAutoFit/>
          </a:bodyPr>
          <a:lstStyle>
            <a:lvl1pPr>
              <a:defRPr sz="1050"/>
            </a:lvl1pPr>
          </a:lstStyle>
          <a:p>
            <a:fld id="{C88F7ED6-926D-46BE-A506-17E4AB482442}" type="slidenum">
              <a:rPr lang="nl-NL" smtClean="0"/>
              <a:t>‹#›</a:t>
            </a:fld>
            <a:endParaRPr lang="nl-NL"/>
          </a:p>
        </p:txBody>
      </p:sp>
      <p:cxnSp>
        <p:nvCxnSpPr>
          <p:cNvPr id="9" name="Straight Connector 8"/>
          <p:cNvCxnSpPr/>
          <p:nvPr userDrawn="1"/>
        </p:nvCxnSpPr>
        <p:spPr>
          <a:xfrm>
            <a:off x="0" y="685109"/>
            <a:ext cx="9144000" cy="0"/>
          </a:xfrm>
          <a:prstGeom prst="line">
            <a:avLst/>
          </a:prstGeom>
          <a:ln w="19050">
            <a:solidFill>
              <a:srgbClr val="36AC73"/>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sz="quarter" idx="17"/>
          </p:nvPr>
        </p:nvSpPr>
        <p:spPr>
          <a:xfrm>
            <a:off x="356400" y="1892808"/>
            <a:ext cx="8441227" cy="4266000"/>
          </a:xfrm>
        </p:spPr>
        <p:txBody>
          <a:bodyPr/>
          <a:lstStyle>
            <a:lvl1pPr marL="200025" indent="-200025">
              <a:buClr>
                <a:srgbClr val="333333"/>
              </a:buClr>
              <a:buFont typeface="Symbol" panose="05050102010706020507" pitchFamily="18" charset="2"/>
              <a:buChar char="&gt;"/>
              <a:defRPr/>
            </a:lvl1pPr>
            <a:lvl2pPr marL="422275" indent="-212725">
              <a:buFont typeface="Calibri" panose="020F0502020204030204" pitchFamily="34" charset="0"/>
              <a:buChar char="-"/>
              <a:defRPr/>
            </a:lvl2pPr>
            <a:lvl3pPr marL="695325" indent="-273050">
              <a:buFont typeface="Calibri" panose="020F0502020204030204" pitchFamily="34" charset="0"/>
              <a:buChar char="·"/>
              <a:defRPr/>
            </a:lvl3pPr>
            <a:lvl4pPr marL="695325" indent="-273050">
              <a:defRPr/>
            </a:lvl4pPr>
            <a:lvl5pPr marL="695325" indent="-27305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Third level</a:t>
            </a:r>
          </a:p>
          <a:p>
            <a:pPr lvl="4"/>
            <a:r>
              <a:rPr lang="en-US" dirty="0" smtClean="0"/>
              <a:t>Fourth level</a:t>
            </a:r>
            <a:endParaRPr lang="nl-NL" dirty="0"/>
          </a:p>
        </p:txBody>
      </p:sp>
      <p:cxnSp>
        <p:nvCxnSpPr>
          <p:cNvPr id="14" name="Straight Connector 13"/>
          <p:cNvCxnSpPr/>
          <p:nvPr userDrawn="1"/>
        </p:nvCxnSpPr>
        <p:spPr>
          <a:xfrm>
            <a:off x="355287" y="1728216"/>
            <a:ext cx="8438400" cy="0"/>
          </a:xfrm>
          <a:prstGeom prst="line">
            <a:avLst/>
          </a:prstGeom>
          <a:ln w="12700">
            <a:solidFill>
              <a:srgbClr val="D7D5D6"/>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33193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creen: 2 Key Contacts">
    <p:spTree>
      <p:nvGrpSpPr>
        <p:cNvPr id="1" name=""/>
        <p:cNvGrpSpPr/>
        <p:nvPr/>
      </p:nvGrpSpPr>
      <p:grpSpPr>
        <a:xfrm>
          <a:off x="0" y="0"/>
          <a:ext cx="0" cy="0"/>
          <a:chOff x="0" y="0"/>
          <a:chExt cx="0" cy="0"/>
        </a:xfrm>
      </p:grpSpPr>
      <p:sp>
        <p:nvSpPr>
          <p:cNvPr id="11" name="Text Placeholder 3"/>
          <p:cNvSpPr>
            <a:spLocks noGrp="1"/>
          </p:cNvSpPr>
          <p:nvPr>
            <p:ph type="body" sz="half" idx="14" hasCustomPrompt="1"/>
          </p:nvPr>
        </p:nvSpPr>
        <p:spPr>
          <a:xfrm>
            <a:off x="347286" y="1027986"/>
            <a:ext cx="4068000" cy="294953"/>
          </a:xfrm>
        </p:spPr>
        <p:txBody>
          <a:bodyPr wrap="square">
            <a:spAutoFit/>
          </a:bodyPr>
          <a:lstStyle>
            <a:lvl1pPr marL="0" indent="0" algn="l">
              <a:lnSpc>
                <a:spcPts val="2300"/>
              </a:lnSpc>
              <a:spcBef>
                <a:spcPts val="0"/>
              </a:spcBef>
              <a:buNone/>
              <a:defRPr sz="2400" b="0" spc="0" baseline="0">
                <a:solidFill>
                  <a:srgbClr val="36AC73"/>
                </a:solidFill>
                <a:latin typeface="Georgia"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text</a:t>
            </a:r>
          </a:p>
        </p:txBody>
      </p:sp>
      <p:sp>
        <p:nvSpPr>
          <p:cNvPr id="13" name="Text Placeholder 3"/>
          <p:cNvSpPr>
            <a:spLocks noGrp="1"/>
          </p:cNvSpPr>
          <p:nvPr>
            <p:ph type="body" sz="half" idx="15" hasCustomPrompt="1"/>
          </p:nvPr>
        </p:nvSpPr>
        <p:spPr>
          <a:xfrm>
            <a:off x="4732725" y="1027986"/>
            <a:ext cx="4069963" cy="294953"/>
          </a:xfrm>
        </p:spPr>
        <p:txBody>
          <a:bodyPr wrap="square">
            <a:spAutoFit/>
          </a:bodyPr>
          <a:lstStyle>
            <a:lvl1pPr marL="0" indent="0" algn="l">
              <a:lnSpc>
                <a:spcPts val="2300"/>
              </a:lnSpc>
              <a:spcBef>
                <a:spcPts val="0"/>
              </a:spcBef>
              <a:buNone/>
              <a:defRPr sz="2400" b="0" spc="0" baseline="0">
                <a:solidFill>
                  <a:srgbClr val="36AC73"/>
                </a:solidFill>
                <a:latin typeface="Georgia"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text</a:t>
            </a:r>
          </a:p>
        </p:txBody>
      </p:sp>
      <p:sp>
        <p:nvSpPr>
          <p:cNvPr id="17" name="Picture Placeholder 2"/>
          <p:cNvSpPr>
            <a:spLocks noGrp="1"/>
          </p:cNvSpPr>
          <p:nvPr>
            <p:ph type="pic" idx="18"/>
          </p:nvPr>
        </p:nvSpPr>
        <p:spPr>
          <a:xfrm>
            <a:off x="351687" y="1558712"/>
            <a:ext cx="1950720" cy="1290155"/>
          </a:xfrm>
        </p:spPr>
        <p:txBody>
          <a:bodyPr tIns="72000">
            <a:normAutofit/>
          </a:bodyPr>
          <a:lstStyle>
            <a:lvl1pPr marL="0" indent="0" algn="ctr">
              <a:buNone/>
              <a:defRPr sz="11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dirty="0"/>
          </a:p>
        </p:txBody>
      </p:sp>
      <p:sp>
        <p:nvSpPr>
          <p:cNvPr id="18" name="Picture Placeholder 2"/>
          <p:cNvSpPr>
            <a:spLocks noGrp="1"/>
          </p:cNvSpPr>
          <p:nvPr>
            <p:ph type="pic" idx="19"/>
          </p:nvPr>
        </p:nvSpPr>
        <p:spPr>
          <a:xfrm>
            <a:off x="4723200" y="1558712"/>
            <a:ext cx="1950720" cy="1290155"/>
          </a:xfrm>
        </p:spPr>
        <p:txBody>
          <a:bodyPr tIns="72000">
            <a:normAutofit/>
          </a:bodyPr>
          <a:lstStyle>
            <a:lvl1pPr marL="0" indent="0" algn="ctr">
              <a:buNone/>
              <a:defRPr sz="12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dirty="0"/>
          </a:p>
        </p:txBody>
      </p:sp>
      <p:sp>
        <p:nvSpPr>
          <p:cNvPr id="15" name="Footer Placeholder 4"/>
          <p:cNvSpPr>
            <a:spLocks noGrp="1"/>
          </p:cNvSpPr>
          <p:nvPr>
            <p:ph type="ftr" sz="quarter" idx="11"/>
          </p:nvPr>
        </p:nvSpPr>
        <p:spPr>
          <a:xfrm>
            <a:off x="3124200" y="6550021"/>
            <a:ext cx="2895600" cy="161583"/>
          </a:xfrm>
        </p:spPr>
        <p:txBody>
          <a:bodyPr lIns="0" tIns="0" rIns="0" bIns="0">
            <a:spAutoFit/>
          </a:bodyPr>
          <a:lstStyle>
            <a:lvl1pPr>
              <a:defRPr sz="1050"/>
            </a:lvl1pPr>
          </a:lstStyle>
          <a:p>
            <a:endParaRPr lang="nl-NL"/>
          </a:p>
        </p:txBody>
      </p:sp>
      <p:sp>
        <p:nvSpPr>
          <p:cNvPr id="16" name="Slide Number Placeholder 5"/>
          <p:cNvSpPr>
            <a:spLocks noGrp="1"/>
          </p:cNvSpPr>
          <p:nvPr>
            <p:ph type="sldNum" sz="quarter" idx="12"/>
          </p:nvPr>
        </p:nvSpPr>
        <p:spPr>
          <a:xfrm>
            <a:off x="6654675" y="6550021"/>
            <a:ext cx="2133600" cy="161583"/>
          </a:xfrm>
        </p:spPr>
        <p:txBody>
          <a:bodyPr lIns="0" tIns="0" rIns="0" bIns="0">
            <a:spAutoFit/>
          </a:bodyPr>
          <a:lstStyle>
            <a:lvl1pPr>
              <a:defRPr sz="1050"/>
            </a:lvl1pPr>
          </a:lstStyle>
          <a:p>
            <a:fld id="{C88F7ED6-926D-46BE-A506-17E4AB482442}" type="slidenum">
              <a:rPr lang="nl-NL" smtClean="0"/>
              <a:t>‹#›</a:t>
            </a:fld>
            <a:endParaRPr lang="nl-NL"/>
          </a:p>
        </p:txBody>
      </p:sp>
      <p:cxnSp>
        <p:nvCxnSpPr>
          <p:cNvPr id="19" name="Straight Connector 18"/>
          <p:cNvCxnSpPr/>
          <p:nvPr/>
        </p:nvCxnSpPr>
        <p:spPr>
          <a:xfrm>
            <a:off x="347286" y="1396575"/>
            <a:ext cx="4068000" cy="0"/>
          </a:xfrm>
          <a:prstGeom prst="line">
            <a:avLst/>
          </a:prstGeom>
          <a:ln w="12700">
            <a:solidFill>
              <a:srgbClr val="D7D5D6"/>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723200" y="1368000"/>
            <a:ext cx="4068000" cy="0"/>
          </a:xfrm>
          <a:prstGeom prst="line">
            <a:avLst/>
          </a:prstGeom>
          <a:ln w="12700">
            <a:solidFill>
              <a:srgbClr val="D7D5D6"/>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0" y="685109"/>
            <a:ext cx="9144000" cy="0"/>
          </a:xfrm>
          <a:prstGeom prst="line">
            <a:avLst/>
          </a:prstGeom>
          <a:ln w="19050">
            <a:solidFill>
              <a:srgbClr val="36AC73"/>
            </a:solidFill>
          </a:ln>
        </p:spPr>
        <p:style>
          <a:lnRef idx="1">
            <a:schemeClr val="accent1"/>
          </a:lnRef>
          <a:fillRef idx="0">
            <a:schemeClr val="accent1"/>
          </a:fillRef>
          <a:effectRef idx="0">
            <a:schemeClr val="accent1"/>
          </a:effectRef>
          <a:fontRef idx="minor">
            <a:schemeClr val="tx1"/>
          </a:fontRef>
        </p:style>
      </p:cxnSp>
      <p:sp>
        <p:nvSpPr>
          <p:cNvPr id="5" name="Text Placeholder 4"/>
          <p:cNvSpPr>
            <a:spLocks noGrp="1"/>
          </p:cNvSpPr>
          <p:nvPr>
            <p:ph type="body" sz="quarter" idx="32"/>
          </p:nvPr>
        </p:nvSpPr>
        <p:spPr>
          <a:xfrm>
            <a:off x="358486" y="2927350"/>
            <a:ext cx="4062413" cy="3324225"/>
          </a:xfrm>
        </p:spPr>
        <p:txBody>
          <a:bodyPr/>
          <a:lstStyle>
            <a:lvl1pPr>
              <a:defRPr sz="1600" b="0"/>
            </a:lvl1pPr>
            <a:lvl2pPr>
              <a:defRPr sz="1600" b="0"/>
            </a:lvl2pPr>
            <a:lvl3pPr>
              <a:defRPr sz="1600" b="0"/>
            </a:lvl3pPr>
            <a:lvl4pPr>
              <a:defRPr sz="1600" b="0"/>
            </a:lvl4pPr>
            <a:lvl5pPr>
              <a:defRPr sz="1600" b="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Text Placeholder 4"/>
          <p:cNvSpPr>
            <a:spLocks noGrp="1"/>
          </p:cNvSpPr>
          <p:nvPr>
            <p:ph type="body" sz="quarter" idx="33"/>
          </p:nvPr>
        </p:nvSpPr>
        <p:spPr>
          <a:xfrm>
            <a:off x="4716016" y="2927350"/>
            <a:ext cx="4062413" cy="3324225"/>
          </a:xfrm>
        </p:spPr>
        <p:txBody>
          <a:bodyPr/>
          <a:lstStyle>
            <a:lvl1pPr>
              <a:defRPr sz="1600" b="0"/>
            </a:lvl1pPr>
            <a:lvl2pPr>
              <a:defRPr sz="1600" b="0"/>
            </a:lvl2pPr>
            <a:lvl3pPr>
              <a:defRPr sz="1600" b="0"/>
            </a:lvl3pPr>
            <a:lvl4pPr>
              <a:defRPr sz="1600" b="0"/>
            </a:lvl4pPr>
            <a:lvl5pPr>
              <a:defRPr sz="1600" b="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2197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creen: Image + text - I">
    <p:spTree>
      <p:nvGrpSpPr>
        <p:cNvPr id="1" name=""/>
        <p:cNvGrpSpPr/>
        <p:nvPr/>
      </p:nvGrpSpPr>
      <p:grpSpPr>
        <a:xfrm>
          <a:off x="0" y="0"/>
          <a:ext cx="0" cy="0"/>
          <a:chOff x="0" y="0"/>
          <a:chExt cx="0" cy="0"/>
        </a:xfrm>
      </p:grpSpPr>
      <p:sp>
        <p:nvSpPr>
          <p:cNvPr id="5" name="Text Placeholder 4"/>
          <p:cNvSpPr>
            <a:spLocks noGrp="1"/>
          </p:cNvSpPr>
          <p:nvPr>
            <p:ph type="body" sz="quarter" idx="19"/>
          </p:nvPr>
        </p:nvSpPr>
        <p:spPr>
          <a:xfrm>
            <a:off x="355600" y="1533525"/>
            <a:ext cx="5040000" cy="1384995"/>
          </a:xfrm>
        </p:spPr>
        <p:txBody>
          <a:bodyPr>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dirty="0"/>
          </a:p>
        </p:txBody>
      </p:sp>
      <p:sp>
        <p:nvSpPr>
          <p:cNvPr id="6" name="Picture Placeholder 5"/>
          <p:cNvSpPr>
            <a:spLocks noGrp="1"/>
          </p:cNvSpPr>
          <p:nvPr>
            <p:ph type="pic" sz="quarter" idx="18"/>
          </p:nvPr>
        </p:nvSpPr>
        <p:spPr>
          <a:xfrm>
            <a:off x="5884887" y="1533525"/>
            <a:ext cx="2908800" cy="4705200"/>
          </a:xfrm>
          <a:noFill/>
        </p:spPr>
        <p:txBody>
          <a:bodyPr lIns="0" tIns="108000" rIns="36000" bIns="0">
            <a:noAutofit/>
          </a:bodyPr>
          <a:lstStyle>
            <a:lvl1pPr algn="ctr">
              <a:defRPr b="1"/>
            </a:lvl1pPr>
          </a:lstStyle>
          <a:p>
            <a:r>
              <a:rPr lang="en-US" smtClean="0"/>
              <a:t>Click icon to add picture</a:t>
            </a:r>
            <a:endParaRPr lang="nl-NL"/>
          </a:p>
        </p:txBody>
      </p:sp>
      <p:sp>
        <p:nvSpPr>
          <p:cNvPr id="10" name="Footer Placeholder 4"/>
          <p:cNvSpPr>
            <a:spLocks noGrp="1"/>
          </p:cNvSpPr>
          <p:nvPr>
            <p:ph type="ftr" sz="quarter" idx="11"/>
          </p:nvPr>
        </p:nvSpPr>
        <p:spPr>
          <a:xfrm>
            <a:off x="3124200" y="6550021"/>
            <a:ext cx="2895600" cy="161583"/>
          </a:xfrm>
        </p:spPr>
        <p:txBody>
          <a:bodyPr lIns="0" tIns="0" rIns="0" bIns="0">
            <a:spAutoFit/>
          </a:bodyPr>
          <a:lstStyle>
            <a:lvl1pPr>
              <a:defRPr sz="1050"/>
            </a:lvl1pPr>
          </a:lstStyle>
          <a:p>
            <a:endParaRPr lang="nl-NL"/>
          </a:p>
        </p:txBody>
      </p:sp>
      <p:sp>
        <p:nvSpPr>
          <p:cNvPr id="11" name="Slide Number Placeholder 5"/>
          <p:cNvSpPr>
            <a:spLocks noGrp="1"/>
          </p:cNvSpPr>
          <p:nvPr>
            <p:ph type="sldNum" sz="quarter" idx="12"/>
          </p:nvPr>
        </p:nvSpPr>
        <p:spPr>
          <a:xfrm>
            <a:off x="6654675" y="6550021"/>
            <a:ext cx="2133600" cy="161583"/>
          </a:xfrm>
        </p:spPr>
        <p:txBody>
          <a:bodyPr lIns="0" tIns="0" rIns="0" bIns="0">
            <a:spAutoFit/>
          </a:bodyPr>
          <a:lstStyle>
            <a:lvl1pPr>
              <a:defRPr sz="1050"/>
            </a:lvl1pPr>
          </a:lstStyle>
          <a:p>
            <a:fld id="{C88F7ED6-926D-46BE-A506-17E4AB482442}" type="slidenum">
              <a:rPr lang="nl-NL" smtClean="0"/>
              <a:t>‹#›</a:t>
            </a:fld>
            <a:endParaRPr lang="nl-NL"/>
          </a:p>
        </p:txBody>
      </p:sp>
      <p:cxnSp>
        <p:nvCxnSpPr>
          <p:cNvPr id="15" name="Straight Connector 14"/>
          <p:cNvCxnSpPr/>
          <p:nvPr/>
        </p:nvCxnSpPr>
        <p:spPr>
          <a:xfrm>
            <a:off x="351687" y="1368000"/>
            <a:ext cx="8438400" cy="0"/>
          </a:xfrm>
          <a:prstGeom prst="line">
            <a:avLst/>
          </a:prstGeom>
          <a:ln w="12700">
            <a:solidFill>
              <a:srgbClr val="D7D5D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0" y="685109"/>
            <a:ext cx="9144000" cy="0"/>
          </a:xfrm>
          <a:prstGeom prst="line">
            <a:avLst/>
          </a:prstGeom>
          <a:ln w="19050">
            <a:solidFill>
              <a:srgbClr val="36AC7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24780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1687" y="955070"/>
            <a:ext cx="8433164" cy="369332"/>
          </a:xfrm>
          <a:prstGeom prst="rect">
            <a:avLst/>
          </a:prstGeom>
        </p:spPr>
        <p:txBody>
          <a:bodyPr vert="horz" wrap="square" lIns="0" tIns="0" rIns="0" bIns="0" rtlCol="0" anchor="t">
            <a:spAutoFit/>
          </a:bodyPr>
          <a:lstStyle/>
          <a:p>
            <a:pPr lvl="0"/>
            <a:r>
              <a:rPr lang="en-US" dirty="0" smtClean="0"/>
              <a:t>Click to edit Master title</a:t>
            </a:r>
            <a:endParaRPr lang="en-GB" dirty="0"/>
          </a:p>
        </p:txBody>
      </p:sp>
      <p:sp>
        <p:nvSpPr>
          <p:cNvPr id="3" name="Text Placeholder 2"/>
          <p:cNvSpPr>
            <a:spLocks noGrp="1"/>
          </p:cNvSpPr>
          <p:nvPr>
            <p:ph type="body" idx="1"/>
          </p:nvPr>
        </p:nvSpPr>
        <p:spPr>
          <a:xfrm>
            <a:off x="360001" y="1533600"/>
            <a:ext cx="8424850" cy="4711625"/>
          </a:xfrm>
          <a:prstGeom prst="rect">
            <a:avLst/>
          </a:prstGeom>
        </p:spPr>
        <p:txBody>
          <a:bodyPr vert="horz" lIns="0" tIns="0" rIns="0" bIns="0" rtlCol="0">
            <a:noAutofit/>
          </a:bodyPr>
          <a:lstStyle/>
          <a:p>
            <a:pPr lvl="0"/>
            <a:r>
              <a:rPr lang="en-US" dirty="0" smtClean="0"/>
              <a:t>Click to edit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8"/>
            <a:endParaRPr lang="en-GB" dirty="0"/>
          </a:p>
        </p:txBody>
      </p:sp>
      <p:sp>
        <p:nvSpPr>
          <p:cNvPr id="5" name="Footer Placeholder 4"/>
          <p:cNvSpPr>
            <a:spLocks noGrp="1"/>
          </p:cNvSpPr>
          <p:nvPr>
            <p:ph type="ftr" sz="quarter" idx="3"/>
          </p:nvPr>
        </p:nvSpPr>
        <p:spPr>
          <a:xfrm>
            <a:off x="3124200" y="6550021"/>
            <a:ext cx="2895600" cy="161583"/>
          </a:xfrm>
          <a:prstGeom prst="rect">
            <a:avLst/>
          </a:prstGeom>
        </p:spPr>
        <p:txBody>
          <a:bodyPr vert="horz" lIns="0" tIns="0" rIns="0" bIns="0" rtlCol="0" anchor="ctr">
            <a:spAutoFit/>
          </a:bodyPr>
          <a:lstStyle>
            <a:lvl1pPr algn="ctr">
              <a:defRPr sz="105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659563" y="6550021"/>
            <a:ext cx="2133600" cy="161583"/>
          </a:xfrm>
          <a:prstGeom prst="rect">
            <a:avLst/>
          </a:prstGeom>
        </p:spPr>
        <p:txBody>
          <a:bodyPr vert="horz" lIns="0" tIns="0" rIns="0" bIns="0" rtlCol="0" anchor="ctr">
            <a:spAutoFit/>
          </a:bodyPr>
          <a:lstStyle>
            <a:lvl1pPr algn="r">
              <a:defRPr sz="1050">
                <a:solidFill>
                  <a:schemeClr val="tx1">
                    <a:tint val="75000"/>
                  </a:schemeClr>
                </a:solidFill>
              </a:defRPr>
            </a:lvl1pPr>
          </a:lstStyle>
          <a:p>
            <a:fld id="{C88F7ED6-926D-46BE-A506-17E4AB482442}" type="slidenum">
              <a:rPr lang="nl-NL" smtClean="0"/>
              <a:t>‹#›</a:t>
            </a:fld>
            <a:endParaRPr lang="nl-NL"/>
          </a:p>
        </p:txBody>
      </p:sp>
      <p:pic>
        <p:nvPicPr>
          <p:cNvPr id="9" name="Picture 8"/>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35496" y="68402"/>
            <a:ext cx="1224136" cy="544700"/>
          </a:xfrm>
          <a:prstGeom prst="rect">
            <a:avLst/>
          </a:prstGeom>
        </p:spPr>
      </p:pic>
    </p:spTree>
    <p:extLst>
      <p:ext uri="{BB962C8B-B14F-4D97-AF65-F5344CB8AC3E}">
        <p14:creationId xmlns:p14="http://schemas.microsoft.com/office/powerpoint/2010/main" val="3808305001"/>
      </p:ext>
    </p:extLst>
  </p:cSld>
  <p:clrMap bg1="lt1" tx1="dk1" bg2="lt2" tx2="dk2" accent1="accent1" accent2="accent2" accent3="accent3" accent4="accent4" accent5="accent5" accent6="accent6" hlink="hlink" folHlink="folHlink"/>
  <p:sldLayoutIdLst>
    <p:sldLayoutId id="2147483684" r:id="rId1"/>
    <p:sldLayoutId id="2147483679" r:id="rId2"/>
    <p:sldLayoutId id="2147483664" r:id="rId3"/>
    <p:sldLayoutId id="2147483663" r:id="rId4"/>
    <p:sldLayoutId id="2147483682" r:id="rId5"/>
    <p:sldLayoutId id="2147483680" r:id="rId6"/>
    <p:sldLayoutId id="2147483683" r:id="rId7"/>
    <p:sldLayoutId id="2147483667" r:id="rId8"/>
    <p:sldLayoutId id="2147483675" r:id="rId9"/>
    <p:sldLayoutId id="2147483677" r:id="rId10"/>
    <p:sldLayoutId id="2147483666" r:id="rId11"/>
    <p:sldLayoutId id="2147483673" r:id="rId12"/>
    <p:sldLayoutId id="2147483668" r:id="rId13"/>
    <p:sldLayoutId id="2147483681" r:id="rId14"/>
  </p:sldLayoutIdLst>
  <p:timing>
    <p:tnLst>
      <p:par>
        <p:cTn id="1" dur="indefinite" restart="never" nodeType="tmRoot"/>
      </p:par>
    </p:tnLst>
  </p:timing>
  <p:txStyles>
    <p:titleStyle>
      <a:lvl1pPr algn="l" defTabSz="914400" rtl="0" eaLnBrk="1" latinLnBrk="0" hangingPunct="1">
        <a:spcBef>
          <a:spcPct val="0"/>
        </a:spcBef>
        <a:buNone/>
        <a:defRPr lang="en-GB" sz="2400" kern="1200" baseline="0" dirty="0">
          <a:solidFill>
            <a:srgbClr val="36AC73"/>
          </a:solidFill>
          <a:latin typeface="Georgia" pitchFamily="18" charset="0"/>
          <a:ea typeface="+mj-ea"/>
          <a:cs typeface="+mj-cs"/>
        </a:defRPr>
      </a:lvl1pPr>
    </p:titleStyle>
    <p:bodyStyle>
      <a:lvl1pPr marL="0" indent="0" algn="l" defTabSz="914400" rtl="0" eaLnBrk="1" latinLnBrk="0" hangingPunct="1">
        <a:spcBef>
          <a:spcPts val="0"/>
        </a:spcBef>
        <a:buClr>
          <a:srgbClr val="333333"/>
        </a:buClr>
        <a:buFontTx/>
        <a:buNone/>
        <a:defRPr sz="1800" b="0" kern="1200" baseline="0">
          <a:solidFill>
            <a:srgbClr val="333333"/>
          </a:solidFill>
          <a:latin typeface="+mn-lt"/>
          <a:ea typeface="+mn-ea"/>
          <a:cs typeface="+mn-cs"/>
        </a:defRPr>
      </a:lvl1pPr>
      <a:lvl2pPr marL="203200" indent="-203200" algn="l" defTabSz="914400" rtl="0" eaLnBrk="1" latinLnBrk="0" hangingPunct="1">
        <a:spcBef>
          <a:spcPts val="0"/>
        </a:spcBef>
        <a:buClr>
          <a:srgbClr val="333333"/>
        </a:buClr>
        <a:buFont typeface="Symbol" pitchFamily="18" charset="2"/>
        <a:buChar char=""/>
        <a:defRPr lang="en-US" sz="1800" kern="1200" baseline="0" dirty="0" smtClean="0">
          <a:solidFill>
            <a:srgbClr val="333333"/>
          </a:solidFill>
          <a:latin typeface="+mn-lt"/>
          <a:ea typeface="+mn-ea"/>
          <a:cs typeface="+mn-cs"/>
        </a:defRPr>
      </a:lvl2pPr>
      <a:lvl3pPr marL="425450" indent="-215900" algn="l" defTabSz="914400" rtl="0" eaLnBrk="1" latinLnBrk="0" hangingPunct="1">
        <a:spcBef>
          <a:spcPts val="0"/>
        </a:spcBef>
        <a:buClr>
          <a:srgbClr val="333333"/>
        </a:buClr>
        <a:buFont typeface="Calibri" panose="020F0502020204030204" pitchFamily="34" charset="0"/>
        <a:buChar char="-"/>
        <a:defRPr sz="1800" kern="1200" baseline="0">
          <a:solidFill>
            <a:srgbClr val="333333"/>
          </a:solidFill>
          <a:latin typeface="+mn-lt"/>
          <a:ea typeface="+mn-ea"/>
          <a:cs typeface="+mn-cs"/>
        </a:defRPr>
      </a:lvl3pPr>
      <a:lvl4pPr marL="685800" indent="-257175" algn="l" defTabSz="914400" rtl="0" eaLnBrk="1" latinLnBrk="0" hangingPunct="1">
        <a:spcBef>
          <a:spcPts val="0"/>
        </a:spcBef>
        <a:buClr>
          <a:srgbClr val="333333"/>
        </a:buClr>
        <a:buFontTx/>
        <a:buChar char="·"/>
        <a:defRPr lang="en-US" sz="1800" kern="1200" baseline="0" noProof="0" dirty="0" smtClean="0">
          <a:solidFill>
            <a:srgbClr val="333333"/>
          </a:solidFill>
          <a:latin typeface="Calibri" pitchFamily="34" charset="0"/>
          <a:ea typeface="+mn-ea"/>
          <a:cs typeface="+mn-cs"/>
        </a:defRPr>
      </a:lvl4pPr>
      <a:lvl5pPr marL="685800" indent="-257175" algn="l" defTabSz="914400" rtl="0" eaLnBrk="1" latinLnBrk="0" hangingPunct="1">
        <a:spcBef>
          <a:spcPts val="0"/>
        </a:spcBef>
        <a:buClr>
          <a:srgbClr val="333333"/>
        </a:buClr>
        <a:buFontTx/>
        <a:buChar char="·"/>
        <a:defRPr sz="1800" kern="1200" baseline="0">
          <a:solidFill>
            <a:srgbClr val="333333"/>
          </a:solidFill>
          <a:latin typeface="+mn-lt"/>
          <a:ea typeface="+mn-ea"/>
          <a:cs typeface="+mn-cs"/>
        </a:defRPr>
      </a:lvl5pPr>
      <a:lvl6pPr marL="425450" indent="-215900" algn="l" defTabSz="914400" rtl="0" eaLnBrk="1" latinLnBrk="0" hangingPunct="1">
        <a:spcBef>
          <a:spcPts val="0"/>
        </a:spcBef>
        <a:buFont typeface="Symbol" pitchFamily="18" charset="2"/>
        <a:buChar char=""/>
        <a:defRPr lang="en-GB" sz="1800" kern="1200" dirty="0">
          <a:solidFill>
            <a:schemeClr val="tx1"/>
          </a:solidFill>
          <a:latin typeface="+mn-lt"/>
          <a:ea typeface="+mn-ea"/>
          <a:cs typeface="+mn-cs"/>
        </a:defRPr>
      </a:lvl6pPr>
      <a:lvl7pPr marL="406400" indent="-203200" algn="l" defTabSz="914400" rtl="0" eaLnBrk="1" latinLnBrk="0" hangingPunct="1">
        <a:spcBef>
          <a:spcPts val="0"/>
        </a:spcBef>
        <a:buFont typeface="Symbol" panose="05050102010706020507" pitchFamily="18" charset="2"/>
        <a:buChar char=""/>
        <a:defRPr sz="1800" kern="1200">
          <a:solidFill>
            <a:schemeClr val="tx1"/>
          </a:solidFill>
          <a:latin typeface="+mn-lt"/>
          <a:ea typeface="+mn-ea"/>
          <a:cs typeface="+mn-cs"/>
        </a:defRPr>
      </a:lvl7pPr>
      <a:lvl8pPr marL="425450" indent="-215900" algn="l" defTabSz="914400" rtl="0" eaLnBrk="1" latinLnBrk="0" hangingPunct="1">
        <a:spcBef>
          <a:spcPts val="0"/>
        </a:spcBef>
        <a:buFont typeface="Symbol" panose="05050102010706020507" pitchFamily="18" charset="2"/>
        <a:buChar char=""/>
        <a:defRPr sz="1800" kern="1200">
          <a:solidFill>
            <a:schemeClr val="tx1"/>
          </a:solidFill>
          <a:latin typeface="+mn-lt"/>
          <a:ea typeface="+mn-ea"/>
          <a:cs typeface="+mn-cs"/>
        </a:defRPr>
      </a:lvl8pPr>
      <a:lvl9pPr marL="539750" indent="-184150" algn="l" defTabSz="914400" rtl="0" eaLnBrk="1" latinLnBrk="0" hangingPunct="1">
        <a:spcBef>
          <a:spcPts val="0"/>
        </a:spcBef>
        <a:buFont typeface="Symbol" panose="05050102010706020507" pitchFamily="18" charset="2"/>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deeplink.rechtspraak.nl/uitspraak?id=ECLI:NL:RVS:2015:3000"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hyperlink" Target="http://deeplink.rechtspraak.nl/uitspraak?id=ECLI:NL:RVS:2015:534"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hyperlink" Target="http://deeplink.rechtspraak.nl/uitspraak?id=ECLI:NL:RVS:2015:276"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deeplink.rechtspraak.nl/uitspraak?id=ECLI:NL:RVS:2016:636"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http://deeplink.rechtspraak.nl/uitspraak?id=ECLI:NL:RVS:2015:3069"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name="CoverSheet">
    <p:spTree>
      <p:nvGrpSpPr>
        <p:cNvPr id="1" name=""/>
        <p:cNvGrpSpPr/>
        <p:nvPr/>
      </p:nvGrpSpPr>
      <p:grpSpPr>
        <a:xfrm>
          <a:off x="0" y="0"/>
          <a:ext cx="0" cy="0"/>
          <a:chOff x="0" y="0"/>
          <a:chExt cx="0" cy="0"/>
        </a:xfrm>
      </p:grpSpPr>
      <p:sp>
        <p:nvSpPr>
          <p:cNvPr id="7" name="Subtitle 6"/>
          <p:cNvSpPr>
            <a:spLocks noGrp="1"/>
          </p:cNvSpPr>
          <p:nvPr>
            <p:ph type="subTitle" idx="1"/>
          </p:nvPr>
        </p:nvSpPr>
        <p:spPr>
          <a:xfrm>
            <a:off x="676380" y="5118968"/>
            <a:ext cx="7782147" cy="738664"/>
          </a:xfrm>
        </p:spPr>
        <p:txBody>
          <a:bodyPr/>
          <a:lstStyle/>
          <a:p>
            <a:r>
              <a:rPr lang="nl-NL" dirty="0" smtClean="0"/>
              <a:t>NVOR/VARO </a:t>
            </a:r>
            <a:r>
              <a:rPr lang="nl-NL" dirty="0" smtClean="0"/>
              <a:t>voorjaarssymposium 20 april 2016</a:t>
            </a:r>
          </a:p>
          <a:p>
            <a:r>
              <a:rPr lang="nl-NL" dirty="0" smtClean="0"/>
              <a:t>Tom Barkhuysen &amp; Machteld Claessens</a:t>
            </a:r>
            <a:endParaRPr lang="nl-NL" dirty="0"/>
          </a:p>
        </p:txBody>
      </p:sp>
      <p:sp>
        <p:nvSpPr>
          <p:cNvPr id="6" name="Title 5"/>
          <p:cNvSpPr>
            <a:spLocks noGrp="1"/>
          </p:cNvSpPr>
          <p:nvPr>
            <p:ph type="title"/>
          </p:nvPr>
        </p:nvSpPr>
        <p:spPr/>
        <p:txBody>
          <a:bodyPr/>
          <a:lstStyle/>
          <a:p>
            <a:r>
              <a:rPr lang="nl-NL" dirty="0" smtClean="0"/>
              <a:t>Actualiteiten bekostiging in het onderwijs</a:t>
            </a:r>
            <a:endParaRPr lang="nl-NL" dirty="0"/>
          </a:p>
        </p:txBody>
      </p:sp>
    </p:spTree>
    <p:extLst>
      <p:ext uri="{BB962C8B-B14F-4D97-AF65-F5344CB8AC3E}">
        <p14:creationId xmlns:p14="http://schemas.microsoft.com/office/powerpoint/2010/main" val="2754179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10836" y="955070"/>
            <a:ext cx="8433164" cy="369332"/>
          </a:xfrm>
        </p:spPr>
        <p:txBody>
          <a:bodyPr/>
          <a:lstStyle/>
          <a:p>
            <a:r>
              <a:rPr lang="nl-NL" dirty="0"/>
              <a:t>ABRvS 23 september 2015 (</a:t>
            </a:r>
            <a:r>
              <a:rPr lang="nl-NL" dirty="0" smtClean="0"/>
              <a:t>Martinuscollege/Stede </a:t>
            </a:r>
            <a:r>
              <a:rPr lang="nl-NL" dirty="0"/>
              <a:t>Broec)</a:t>
            </a:r>
          </a:p>
        </p:txBody>
      </p:sp>
      <p:sp>
        <p:nvSpPr>
          <p:cNvPr id="4" name="current-cb-item"/>
          <p:cNvSpPr/>
          <p:nvPr/>
        </p:nvSpPr>
        <p:spPr>
          <a:xfrm>
            <a:off x="209886" y="987289"/>
            <a:ext cx="342900" cy="3429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smtClean="0">
                <a:solidFill>
                  <a:schemeClr val="bg1"/>
                </a:solidFill>
              </a:rPr>
              <a:t>4</a:t>
            </a:r>
            <a:endParaRPr lang="nl-NL" sz="1600" b="1" dirty="0">
              <a:solidFill>
                <a:schemeClr val="bg1"/>
              </a:solidFill>
            </a:endParaRPr>
          </a:p>
        </p:txBody>
      </p:sp>
      <p:sp>
        <p:nvSpPr>
          <p:cNvPr id="5" name="TextBox 4"/>
          <p:cNvSpPr txBox="1"/>
          <p:nvPr/>
        </p:nvSpPr>
        <p:spPr>
          <a:xfrm>
            <a:off x="545910" y="5513696"/>
            <a:ext cx="3786519" cy="369332"/>
          </a:xfrm>
          <a:prstGeom prst="rect">
            <a:avLst/>
          </a:prstGeom>
          <a:noFill/>
        </p:spPr>
        <p:txBody>
          <a:bodyPr wrap="square" rtlCol="0">
            <a:spAutoFit/>
          </a:bodyPr>
          <a:lstStyle/>
          <a:p>
            <a:r>
              <a:rPr lang="nl-NL" dirty="0" smtClean="0">
                <a:hlinkClick r:id="rId2"/>
              </a:rPr>
              <a:t>ECLI:NL:RVS:2015:3000</a:t>
            </a:r>
            <a:endParaRPr lang="nl-NL" dirty="0"/>
          </a:p>
        </p:txBody>
      </p:sp>
      <p:sp>
        <p:nvSpPr>
          <p:cNvPr id="6" name="TextBox 5"/>
          <p:cNvSpPr txBox="1"/>
          <p:nvPr/>
        </p:nvSpPr>
        <p:spPr>
          <a:xfrm>
            <a:off x="381336" y="1577532"/>
            <a:ext cx="2518954" cy="766351"/>
          </a:xfrm>
          <a:prstGeom prst="rect">
            <a:avLst/>
          </a:prstGeom>
          <a:solidFill>
            <a:schemeClr val="tx2">
              <a:lumMod val="20000"/>
              <a:lumOff val="80000"/>
            </a:schemeClr>
          </a:solidFill>
        </p:spPr>
        <p:txBody>
          <a:bodyPr wrap="square" rtlCol="0" anchor="ctr" anchorCtr="1">
            <a:noAutofit/>
          </a:bodyPr>
          <a:lstStyle/>
          <a:p>
            <a:r>
              <a:rPr lang="nl-NL" sz="1400" dirty="0" smtClean="0"/>
              <a:t>Spoedaanvraag bekostiging huisvesting asbestsanering</a:t>
            </a:r>
            <a:endParaRPr lang="nl-NL" sz="1400" dirty="0"/>
          </a:p>
        </p:txBody>
      </p:sp>
      <p:cxnSp>
        <p:nvCxnSpPr>
          <p:cNvPr id="12" name="Straight Arrow Connector 11"/>
          <p:cNvCxnSpPr>
            <a:endCxn id="17" idx="0"/>
          </p:cNvCxnSpPr>
          <p:nvPr/>
        </p:nvCxnSpPr>
        <p:spPr>
          <a:xfrm>
            <a:off x="1644617" y="2343883"/>
            <a:ext cx="0" cy="379579"/>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85140" y="4153989"/>
            <a:ext cx="2518954" cy="12192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500" dirty="0" smtClean="0">
                <a:solidFill>
                  <a:schemeClr val="tx1"/>
                </a:solidFill>
              </a:rPr>
              <a:t>1976</a:t>
            </a:r>
          </a:p>
        </p:txBody>
      </p:sp>
      <p:sp>
        <p:nvSpPr>
          <p:cNvPr id="13" name="Isosceles Triangle 12"/>
          <p:cNvSpPr/>
          <p:nvPr/>
        </p:nvSpPr>
        <p:spPr>
          <a:xfrm>
            <a:off x="381336" y="3405051"/>
            <a:ext cx="2522758" cy="748938"/>
          </a:xfrm>
          <a:prstGeom prs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smtClean="0">
              <a:solidFill>
                <a:schemeClr val="tx1"/>
              </a:solidFill>
            </a:endParaRPr>
          </a:p>
        </p:txBody>
      </p:sp>
      <p:sp>
        <p:nvSpPr>
          <p:cNvPr id="14" name="Rectangle 13"/>
          <p:cNvSpPr/>
          <p:nvPr/>
        </p:nvSpPr>
        <p:spPr>
          <a:xfrm>
            <a:off x="2904094" y="4153989"/>
            <a:ext cx="901552" cy="1219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500" dirty="0" smtClean="0">
                <a:solidFill>
                  <a:schemeClr val="tx1"/>
                </a:solidFill>
              </a:rPr>
              <a:t>1997-1998</a:t>
            </a:r>
          </a:p>
        </p:txBody>
      </p:sp>
      <p:sp>
        <p:nvSpPr>
          <p:cNvPr id="15" name="Rectangle 14"/>
          <p:cNvSpPr/>
          <p:nvPr/>
        </p:nvSpPr>
        <p:spPr>
          <a:xfrm>
            <a:off x="1219200" y="5207726"/>
            <a:ext cx="2586446" cy="165463"/>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smtClean="0">
              <a:solidFill>
                <a:schemeClr val="tx1"/>
              </a:solidFill>
            </a:endParaRPr>
          </a:p>
        </p:txBody>
      </p:sp>
      <p:sp>
        <p:nvSpPr>
          <p:cNvPr id="16" name="Rectangle 15"/>
          <p:cNvSpPr/>
          <p:nvPr/>
        </p:nvSpPr>
        <p:spPr>
          <a:xfrm>
            <a:off x="3805646" y="4153989"/>
            <a:ext cx="600891" cy="121920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500" dirty="0" smtClean="0">
                <a:solidFill>
                  <a:schemeClr val="bg1"/>
                </a:solidFill>
              </a:rPr>
              <a:t>2005-2006</a:t>
            </a:r>
          </a:p>
        </p:txBody>
      </p:sp>
      <p:sp>
        <p:nvSpPr>
          <p:cNvPr id="17" name="TextBox 16"/>
          <p:cNvSpPr txBox="1"/>
          <p:nvPr/>
        </p:nvSpPr>
        <p:spPr>
          <a:xfrm>
            <a:off x="385140" y="2723462"/>
            <a:ext cx="2518954" cy="507417"/>
          </a:xfrm>
          <a:prstGeom prst="rect">
            <a:avLst/>
          </a:prstGeom>
          <a:solidFill>
            <a:schemeClr val="tx2">
              <a:lumMod val="20000"/>
              <a:lumOff val="80000"/>
            </a:schemeClr>
          </a:solidFill>
        </p:spPr>
        <p:txBody>
          <a:bodyPr wrap="square" rtlCol="0" anchor="ctr" anchorCtr="1">
            <a:noAutofit/>
          </a:bodyPr>
          <a:lstStyle/>
          <a:p>
            <a:r>
              <a:rPr lang="nl-NL" sz="1400" dirty="0" smtClean="0"/>
              <a:t>Martinuscollege</a:t>
            </a:r>
            <a:endParaRPr lang="nl-NL" sz="1400" dirty="0"/>
          </a:p>
        </p:txBody>
      </p:sp>
      <p:sp>
        <p:nvSpPr>
          <p:cNvPr id="19" name="TextBox 18"/>
          <p:cNvSpPr txBox="1"/>
          <p:nvPr/>
        </p:nvSpPr>
        <p:spPr>
          <a:xfrm>
            <a:off x="3186141" y="2723462"/>
            <a:ext cx="2518954" cy="507417"/>
          </a:xfrm>
          <a:prstGeom prst="rect">
            <a:avLst/>
          </a:prstGeom>
          <a:solidFill>
            <a:srgbClr val="C00000"/>
          </a:solidFill>
        </p:spPr>
        <p:txBody>
          <a:bodyPr wrap="square" rtlCol="0" anchor="ctr" anchorCtr="1">
            <a:noAutofit/>
          </a:bodyPr>
          <a:lstStyle/>
          <a:p>
            <a:r>
              <a:rPr lang="nl-NL" sz="1400" dirty="0" smtClean="0">
                <a:solidFill>
                  <a:schemeClr val="bg1"/>
                </a:solidFill>
              </a:rPr>
              <a:t>2011 aanwezigheid asbest</a:t>
            </a:r>
            <a:endParaRPr lang="nl-NL" sz="1400" dirty="0">
              <a:solidFill>
                <a:schemeClr val="bg1"/>
              </a:solidFill>
            </a:endParaRPr>
          </a:p>
        </p:txBody>
      </p:sp>
      <p:sp>
        <p:nvSpPr>
          <p:cNvPr id="22" name="Rectangle 21"/>
          <p:cNvSpPr/>
          <p:nvPr/>
        </p:nvSpPr>
        <p:spPr>
          <a:xfrm>
            <a:off x="5138057" y="4153989"/>
            <a:ext cx="644434" cy="12192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smtClean="0">
              <a:solidFill>
                <a:schemeClr val="tx1"/>
              </a:solidFill>
            </a:endParaRPr>
          </a:p>
        </p:txBody>
      </p:sp>
      <p:sp>
        <p:nvSpPr>
          <p:cNvPr id="23" name="Rectangle 22"/>
          <p:cNvSpPr/>
          <p:nvPr/>
        </p:nvSpPr>
        <p:spPr>
          <a:xfrm>
            <a:off x="5987142" y="4153989"/>
            <a:ext cx="644434" cy="12192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smtClean="0">
              <a:solidFill>
                <a:schemeClr val="tx1"/>
              </a:solidFill>
            </a:endParaRPr>
          </a:p>
        </p:txBody>
      </p:sp>
      <p:sp>
        <p:nvSpPr>
          <p:cNvPr id="24" name="Rectangle 23"/>
          <p:cNvSpPr/>
          <p:nvPr/>
        </p:nvSpPr>
        <p:spPr>
          <a:xfrm>
            <a:off x="6840581" y="4153989"/>
            <a:ext cx="644434" cy="12192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smtClean="0">
              <a:solidFill>
                <a:schemeClr val="tx1"/>
              </a:solidFill>
            </a:endParaRPr>
          </a:p>
        </p:txBody>
      </p:sp>
      <p:sp>
        <p:nvSpPr>
          <p:cNvPr id="25" name="Isosceles Triangle 24"/>
          <p:cNvSpPr/>
          <p:nvPr/>
        </p:nvSpPr>
        <p:spPr>
          <a:xfrm>
            <a:off x="5047980" y="3405051"/>
            <a:ext cx="2522758" cy="748938"/>
          </a:xfrm>
          <a:prstGeom prs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smtClean="0">
              <a:solidFill>
                <a:schemeClr val="tx1"/>
              </a:solidFill>
            </a:endParaRPr>
          </a:p>
        </p:txBody>
      </p:sp>
      <p:sp>
        <p:nvSpPr>
          <p:cNvPr id="26" name="TextBox 25"/>
          <p:cNvSpPr txBox="1"/>
          <p:nvPr/>
        </p:nvSpPr>
        <p:spPr>
          <a:xfrm>
            <a:off x="5987142" y="2464528"/>
            <a:ext cx="2518954" cy="766351"/>
          </a:xfrm>
          <a:prstGeom prst="rect">
            <a:avLst/>
          </a:prstGeom>
          <a:solidFill>
            <a:schemeClr val="tx2">
              <a:lumMod val="20000"/>
              <a:lumOff val="80000"/>
            </a:schemeClr>
          </a:solidFill>
        </p:spPr>
        <p:txBody>
          <a:bodyPr wrap="square" rtlCol="0" anchor="ctr" anchorCtr="1">
            <a:noAutofit/>
          </a:bodyPr>
          <a:lstStyle/>
          <a:p>
            <a:r>
              <a:rPr lang="nl-NL" sz="1400" dirty="0" smtClean="0"/>
              <a:t>Sanering</a:t>
            </a:r>
          </a:p>
          <a:p>
            <a:r>
              <a:rPr lang="nl-NL" sz="1400" dirty="0" smtClean="0"/>
              <a:t>Noodlokalen </a:t>
            </a:r>
          </a:p>
          <a:p>
            <a:r>
              <a:rPr lang="nl-NL" sz="1400" dirty="0" smtClean="0"/>
              <a:t>Vervangende huisvesting</a:t>
            </a:r>
          </a:p>
        </p:txBody>
      </p:sp>
      <p:sp>
        <p:nvSpPr>
          <p:cNvPr id="42" name="TextBox 41"/>
          <p:cNvSpPr txBox="1"/>
          <p:nvPr/>
        </p:nvSpPr>
        <p:spPr>
          <a:xfrm>
            <a:off x="5987142" y="1446261"/>
            <a:ext cx="2518954" cy="837300"/>
          </a:xfrm>
          <a:prstGeom prst="rect">
            <a:avLst/>
          </a:prstGeom>
          <a:solidFill>
            <a:schemeClr val="tx2">
              <a:lumMod val="20000"/>
              <a:lumOff val="80000"/>
            </a:schemeClr>
          </a:solidFill>
        </p:spPr>
        <p:txBody>
          <a:bodyPr wrap="square" rtlCol="0" anchor="ctr" anchorCtr="1">
            <a:noAutofit/>
          </a:bodyPr>
          <a:lstStyle/>
          <a:p>
            <a:r>
              <a:rPr lang="nl-NL" sz="1300" dirty="0" smtClean="0"/>
              <a:t>Aanvraag bekostiging voor blijvende en tijdelijk gebruik voorzieningen en herstel schade bijzondere omstandigheden</a:t>
            </a:r>
          </a:p>
        </p:txBody>
      </p:sp>
      <p:cxnSp>
        <p:nvCxnSpPr>
          <p:cNvPr id="44" name="Straight Arrow Connector 43"/>
          <p:cNvCxnSpPr>
            <a:stCxn id="17" idx="3"/>
            <a:endCxn id="19" idx="1"/>
          </p:cNvCxnSpPr>
          <p:nvPr/>
        </p:nvCxnSpPr>
        <p:spPr>
          <a:xfrm>
            <a:off x="2904094" y="2977171"/>
            <a:ext cx="282047" cy="0"/>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19" idx="3"/>
          </p:cNvCxnSpPr>
          <p:nvPr/>
        </p:nvCxnSpPr>
        <p:spPr>
          <a:xfrm>
            <a:off x="5705095" y="2977171"/>
            <a:ext cx="282047" cy="0"/>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26" idx="0"/>
          </p:cNvCxnSpPr>
          <p:nvPr/>
        </p:nvCxnSpPr>
        <p:spPr>
          <a:xfrm flipV="1">
            <a:off x="7246619" y="2283561"/>
            <a:ext cx="0" cy="180967"/>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69" name="Footer Placeholder 68"/>
          <p:cNvSpPr>
            <a:spLocks noGrp="1"/>
          </p:cNvSpPr>
          <p:nvPr>
            <p:ph type="ftr" sz="quarter" idx="11"/>
          </p:nvPr>
        </p:nvSpPr>
        <p:spPr/>
        <p:txBody>
          <a:bodyPr/>
          <a:lstStyle/>
          <a:p>
            <a:r>
              <a:rPr lang="nl-NL" dirty="0" smtClean="0"/>
              <a:t>Actualiteiten bekostiging in het onderwijs</a:t>
            </a:r>
            <a:endParaRPr lang="nl-NL" dirty="0"/>
          </a:p>
        </p:txBody>
      </p:sp>
    </p:spTree>
    <p:extLst>
      <p:ext uri="{BB962C8B-B14F-4D97-AF65-F5344CB8AC3E}">
        <p14:creationId xmlns:p14="http://schemas.microsoft.com/office/powerpoint/2010/main" val="3604546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l-NL" dirty="0"/>
              <a:t>ABRvS 23 september 2015 (Martinuscollege/Stede Broec)</a:t>
            </a:r>
          </a:p>
        </p:txBody>
      </p:sp>
      <p:sp>
        <p:nvSpPr>
          <p:cNvPr id="4" name="TextBox 3"/>
          <p:cNvSpPr txBox="1"/>
          <p:nvPr/>
        </p:nvSpPr>
        <p:spPr>
          <a:xfrm>
            <a:off x="2796611" y="3681498"/>
            <a:ext cx="5868411" cy="1067542"/>
          </a:xfrm>
          <a:prstGeom prst="rect">
            <a:avLst/>
          </a:prstGeom>
          <a:solidFill>
            <a:schemeClr val="tx2">
              <a:lumMod val="20000"/>
              <a:lumOff val="80000"/>
            </a:schemeClr>
          </a:solidFill>
        </p:spPr>
        <p:txBody>
          <a:bodyPr wrap="square" rtlCol="0" anchor="ctr" anchorCtr="1">
            <a:noAutofit/>
          </a:bodyPr>
          <a:lstStyle/>
          <a:p>
            <a:r>
              <a:rPr lang="nl-NL" sz="1500" dirty="0" smtClean="0"/>
              <a:t>Artikel 76c WVO: ‘voorzieningen in de huisvesting’</a:t>
            </a:r>
          </a:p>
          <a:p>
            <a:r>
              <a:rPr lang="nl-NL" sz="1500" dirty="0" smtClean="0"/>
              <a:t>Artikel 76k WVO: weigeringsgronden voorziening in de huisvesting, waaronder ‘indien de voorziening als gevolg van het verwijtbaar nalaten van noodzakelijk onderhoud in een slechte bouwkundige staat verkeert’</a:t>
            </a:r>
          </a:p>
        </p:txBody>
      </p:sp>
      <p:sp>
        <p:nvSpPr>
          <p:cNvPr id="5" name="TextBox 4"/>
          <p:cNvSpPr txBox="1"/>
          <p:nvPr/>
        </p:nvSpPr>
        <p:spPr>
          <a:xfrm>
            <a:off x="2796611" y="5073188"/>
            <a:ext cx="5868411" cy="1071085"/>
          </a:xfrm>
          <a:prstGeom prst="rect">
            <a:avLst/>
          </a:prstGeom>
          <a:solidFill>
            <a:schemeClr val="tx2">
              <a:lumMod val="20000"/>
              <a:lumOff val="80000"/>
            </a:schemeClr>
          </a:solidFill>
        </p:spPr>
        <p:txBody>
          <a:bodyPr wrap="square" rtlCol="0" anchor="ctr" anchorCtr="1">
            <a:noAutofit/>
          </a:bodyPr>
          <a:lstStyle/>
          <a:p>
            <a:r>
              <a:rPr lang="nl-NL" sz="1500" dirty="0" smtClean="0"/>
              <a:t>Is een asbestcalamiteit een voorziening in de zin van artikel 76c WVO? </a:t>
            </a:r>
          </a:p>
          <a:p>
            <a:r>
              <a:rPr lang="nl-NL" sz="1500" dirty="0" smtClean="0"/>
              <a:t>Is er sprake van verwijtbaar nalaten van noodzakelijk onderhoud? </a:t>
            </a:r>
          </a:p>
          <a:p>
            <a:r>
              <a:rPr lang="nl-NL" sz="1500" dirty="0" smtClean="0"/>
              <a:t>In hoeverre maakt het uit of kosten op derden kunnen worden verhaald?</a:t>
            </a:r>
            <a:endParaRPr lang="nl-NL" sz="1500" dirty="0"/>
          </a:p>
        </p:txBody>
      </p:sp>
      <p:sp>
        <p:nvSpPr>
          <p:cNvPr id="8" name="TextBox 7"/>
          <p:cNvSpPr txBox="1"/>
          <p:nvPr/>
        </p:nvSpPr>
        <p:spPr>
          <a:xfrm>
            <a:off x="351687" y="5073188"/>
            <a:ext cx="2307771" cy="1071085"/>
          </a:xfrm>
          <a:prstGeom prst="rect">
            <a:avLst/>
          </a:prstGeom>
          <a:solidFill>
            <a:schemeClr val="tx2"/>
          </a:solidFill>
        </p:spPr>
        <p:txBody>
          <a:bodyPr wrap="square" rtlCol="0" anchor="ctr" anchorCtr="1">
            <a:noAutofit/>
          </a:bodyPr>
          <a:lstStyle/>
          <a:p>
            <a:r>
              <a:rPr lang="nl-NL" sz="1500" dirty="0" smtClean="0">
                <a:solidFill>
                  <a:schemeClr val="bg1"/>
                </a:solidFill>
              </a:rPr>
              <a:t>Rechtsvragen</a:t>
            </a:r>
            <a:endParaRPr lang="nl-NL" sz="1500" dirty="0">
              <a:solidFill>
                <a:schemeClr val="bg1"/>
              </a:solidFill>
            </a:endParaRPr>
          </a:p>
        </p:txBody>
      </p:sp>
      <p:sp>
        <p:nvSpPr>
          <p:cNvPr id="9" name="TextBox 8"/>
          <p:cNvSpPr txBox="1"/>
          <p:nvPr/>
        </p:nvSpPr>
        <p:spPr>
          <a:xfrm>
            <a:off x="351679" y="3679726"/>
            <a:ext cx="2307771" cy="1071085"/>
          </a:xfrm>
          <a:prstGeom prst="rect">
            <a:avLst/>
          </a:prstGeom>
          <a:solidFill>
            <a:schemeClr val="tx2"/>
          </a:solidFill>
        </p:spPr>
        <p:txBody>
          <a:bodyPr wrap="square" rtlCol="0" anchor="ctr" anchorCtr="1">
            <a:noAutofit/>
          </a:bodyPr>
          <a:lstStyle/>
          <a:p>
            <a:r>
              <a:rPr lang="nl-NL" sz="1500" dirty="0" smtClean="0">
                <a:solidFill>
                  <a:schemeClr val="bg1"/>
                </a:solidFill>
              </a:rPr>
              <a:t>Juridisch kader</a:t>
            </a:r>
            <a:endParaRPr lang="nl-NL" sz="1500" dirty="0">
              <a:solidFill>
                <a:schemeClr val="bg1"/>
              </a:solidFill>
            </a:endParaRPr>
          </a:p>
        </p:txBody>
      </p:sp>
      <p:sp>
        <p:nvSpPr>
          <p:cNvPr id="10" name="TextBox 9"/>
          <p:cNvSpPr txBox="1"/>
          <p:nvPr/>
        </p:nvSpPr>
        <p:spPr>
          <a:xfrm>
            <a:off x="351680" y="1688785"/>
            <a:ext cx="2307771" cy="1668564"/>
          </a:xfrm>
          <a:prstGeom prst="rect">
            <a:avLst/>
          </a:prstGeom>
          <a:solidFill>
            <a:schemeClr val="tx2"/>
          </a:solidFill>
        </p:spPr>
        <p:txBody>
          <a:bodyPr wrap="square" rtlCol="0" anchor="ctr" anchorCtr="1">
            <a:noAutofit/>
          </a:bodyPr>
          <a:lstStyle/>
          <a:p>
            <a:r>
              <a:rPr lang="nl-NL" sz="1500" dirty="0" smtClean="0">
                <a:solidFill>
                  <a:schemeClr val="bg1"/>
                </a:solidFill>
              </a:rPr>
              <a:t>Geschil</a:t>
            </a:r>
            <a:endParaRPr lang="nl-NL" sz="1500" dirty="0">
              <a:solidFill>
                <a:schemeClr val="bg1"/>
              </a:solidFill>
            </a:endParaRPr>
          </a:p>
        </p:txBody>
      </p:sp>
      <p:sp>
        <p:nvSpPr>
          <p:cNvPr id="11" name="TextBox 10"/>
          <p:cNvSpPr txBox="1"/>
          <p:nvPr/>
        </p:nvSpPr>
        <p:spPr>
          <a:xfrm>
            <a:off x="2796611" y="1688784"/>
            <a:ext cx="5868411" cy="1668565"/>
          </a:xfrm>
          <a:prstGeom prst="rect">
            <a:avLst/>
          </a:prstGeom>
          <a:solidFill>
            <a:schemeClr val="tx2">
              <a:lumMod val="20000"/>
              <a:lumOff val="80000"/>
            </a:schemeClr>
          </a:solidFill>
        </p:spPr>
        <p:txBody>
          <a:bodyPr wrap="square" rtlCol="0" anchor="ctr" anchorCtr="1">
            <a:noAutofit/>
          </a:bodyPr>
          <a:lstStyle/>
          <a:p>
            <a:r>
              <a:rPr lang="nl-NL" sz="1500" dirty="0" smtClean="0"/>
              <a:t>Afwijzing aanvraag : asbesthoudende toepassingen en beschadigingen rechtstreeks gevolg van onoordeelkundig bewerken en verwijderen van asbesttoepassingen; onjuist en onzorgvuldig beheer. (i) Kosten kunnen op derden worden verhaald, (ii) stichting had kosten voor asbestsanering moeten reserveren en (iii) school heeft verwijtbaar nalatig gehandeld inzake noodzakelijk onderhoud</a:t>
            </a:r>
            <a:endParaRPr lang="nl-NL" sz="1500" dirty="0"/>
          </a:p>
        </p:txBody>
      </p:sp>
      <p:sp>
        <p:nvSpPr>
          <p:cNvPr id="2" name="Footer Placeholder 1"/>
          <p:cNvSpPr>
            <a:spLocks noGrp="1"/>
          </p:cNvSpPr>
          <p:nvPr>
            <p:ph type="ftr" sz="quarter" idx="11"/>
          </p:nvPr>
        </p:nvSpPr>
        <p:spPr/>
        <p:txBody>
          <a:bodyPr/>
          <a:lstStyle/>
          <a:p>
            <a:r>
              <a:rPr lang="nl-NL" dirty="0" smtClean="0"/>
              <a:t>Actualiteiten bekostiging in het onderwijs</a:t>
            </a:r>
            <a:endParaRPr lang="nl-NL" dirty="0"/>
          </a:p>
        </p:txBody>
      </p:sp>
    </p:spTree>
    <p:extLst>
      <p:ext uri="{BB962C8B-B14F-4D97-AF65-F5344CB8AC3E}">
        <p14:creationId xmlns:p14="http://schemas.microsoft.com/office/powerpoint/2010/main" val="4096050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l-NL" dirty="0"/>
              <a:t>ABRvS 23 september 2015 (Martinuscollege/Stede Broec)</a:t>
            </a:r>
          </a:p>
        </p:txBody>
      </p:sp>
      <p:sp>
        <p:nvSpPr>
          <p:cNvPr id="4" name="TextBox 3"/>
          <p:cNvSpPr txBox="1"/>
          <p:nvPr/>
        </p:nvSpPr>
        <p:spPr>
          <a:xfrm>
            <a:off x="351687" y="1608416"/>
            <a:ext cx="8433164" cy="753294"/>
          </a:xfrm>
          <a:prstGeom prst="rect">
            <a:avLst/>
          </a:prstGeom>
          <a:solidFill>
            <a:schemeClr val="tx2"/>
          </a:solidFill>
        </p:spPr>
        <p:txBody>
          <a:bodyPr wrap="square" rtlCol="0" anchor="ctr" anchorCtr="1">
            <a:noAutofit/>
          </a:bodyPr>
          <a:lstStyle/>
          <a:p>
            <a:r>
              <a:rPr lang="nl-NL" dirty="0" smtClean="0">
                <a:solidFill>
                  <a:schemeClr val="bg1"/>
                </a:solidFill>
              </a:rPr>
              <a:t>Oordeel Afdeling</a:t>
            </a:r>
            <a:endParaRPr lang="nl-NL" dirty="0">
              <a:solidFill>
                <a:schemeClr val="bg1"/>
              </a:solidFill>
            </a:endParaRPr>
          </a:p>
        </p:txBody>
      </p:sp>
      <p:sp>
        <p:nvSpPr>
          <p:cNvPr id="5" name="TextBox 4"/>
          <p:cNvSpPr txBox="1"/>
          <p:nvPr/>
        </p:nvSpPr>
        <p:spPr>
          <a:xfrm>
            <a:off x="351687" y="2525485"/>
            <a:ext cx="8433164" cy="4066903"/>
          </a:xfrm>
          <a:prstGeom prst="rect">
            <a:avLst/>
          </a:prstGeom>
          <a:solidFill>
            <a:schemeClr val="tx2">
              <a:lumMod val="20000"/>
              <a:lumOff val="80000"/>
            </a:schemeClr>
          </a:solidFill>
        </p:spPr>
        <p:txBody>
          <a:bodyPr wrap="square" rtlCol="0" anchor="ctr" anchorCtr="1">
            <a:noAutofit/>
          </a:bodyPr>
          <a:lstStyle/>
          <a:p>
            <a:r>
              <a:rPr lang="nl-NL" sz="1400" dirty="0" smtClean="0"/>
              <a:t>“De </a:t>
            </a:r>
            <a:r>
              <a:rPr lang="nl-NL" sz="1400" dirty="0"/>
              <a:t>rechtbank heeft terecht overwogen dat een asbestbesmetting in een schoolgebouw niet op één lijn is te stellen met wetenschap over de aanwezigheid van asbest. </a:t>
            </a:r>
            <a:r>
              <a:rPr lang="nl-NL" sz="1400" b="1" dirty="0"/>
              <a:t>Een asbestbesmetting is aan te merken als een calamiteit,</a:t>
            </a:r>
            <a:r>
              <a:rPr lang="nl-NL" sz="1400" dirty="0"/>
              <a:t> is als zodanig een ernstige bedreiging voor de gezondheid van medewerkers en leerlingen van het Martinuscollege en noopt tot onmiddellijk ingrijpen, hetgeen hier ook is gebeurd, terwijl de enkele aanwezigheid van asbest niet direct tot actie noopt. Aldus kan, anders dan het college heeft aangevoerd, niet worden volgehouden dat de stichting middelen had moeten reserveren voor de schade van de asbestbesmetting, ook al was de stichting, naar het college stelt, sinds 1998 van de aanwezigheid van de asbesttoepassingen op de hoogte. Van de stichting kon slechts worden verlangd dat zij zou reserveren voor het vervangen van de asbesttoepassingen op de lange termijn, zoals de rechtbank terecht heeft overwogen</a:t>
            </a:r>
            <a:r>
              <a:rPr lang="nl-NL" sz="1400" dirty="0" smtClean="0"/>
              <a:t>.”</a:t>
            </a:r>
          </a:p>
          <a:p>
            <a:endParaRPr lang="nl-NL" sz="1400" dirty="0"/>
          </a:p>
          <a:p>
            <a:r>
              <a:rPr lang="nl-NL" sz="1400" dirty="0" smtClean="0"/>
              <a:t>“</a:t>
            </a:r>
            <a:r>
              <a:rPr lang="nl-NL" sz="1400" dirty="0"/>
              <a:t>Het college kan de aangevraagde voorzieningen slechts op de voet van artikel 76k, tweede lid, eerste zinsnede, van de </a:t>
            </a:r>
            <a:r>
              <a:rPr lang="nl-NL" sz="1400" dirty="0" err="1"/>
              <a:t>Wvo</a:t>
            </a:r>
            <a:r>
              <a:rPr lang="nl-NL" sz="1400" dirty="0"/>
              <a:t> weigeren, ingeval het aannemelijk maakt dat het schoolgebouw in een slechte bouwkundige staat verkeert en dit het gevolg is van verwijtbaar nalaten van noodzakelijk onderhoud. </a:t>
            </a:r>
            <a:r>
              <a:rPr lang="nl-NL" sz="1400" b="1" dirty="0"/>
              <a:t>Naar het oordeel van de Afdeling ziet de term ‘bouwkundige staat’ niet mede op de in een gebouw verwerkte asbesttoepassingen</a:t>
            </a:r>
            <a:r>
              <a:rPr lang="nl-NL" sz="1400" dirty="0"/>
              <a:t>. </a:t>
            </a:r>
            <a:r>
              <a:rPr lang="nl-NL" sz="1400" dirty="0" smtClean="0"/>
              <a:t>“</a:t>
            </a:r>
          </a:p>
          <a:p>
            <a:endParaRPr lang="nl-NL" sz="1400" dirty="0"/>
          </a:p>
          <a:p>
            <a:r>
              <a:rPr lang="nl-NL" sz="1400" dirty="0" smtClean="0"/>
              <a:t>“Uit </a:t>
            </a:r>
            <a:r>
              <a:rPr lang="nl-NL" sz="1400" dirty="0"/>
              <a:t>het hiervoor overwogene in 4.1 volgt voorts dat </a:t>
            </a:r>
            <a:r>
              <a:rPr lang="nl-NL" sz="1400" b="1" dirty="0"/>
              <a:t>het college zich niet op het standpunt heeft mogen stellen dat de kosten van de tijdelijke huisvesting geen voorzieningen in de huisvesting zijn omdat verhaal op derden mogelijk is.</a:t>
            </a:r>
            <a:r>
              <a:rPr lang="nl-NL" sz="1400" dirty="0"/>
              <a:t> </a:t>
            </a:r>
            <a:r>
              <a:rPr lang="nl-NL" sz="1400" dirty="0" smtClean="0"/>
              <a:t>“</a:t>
            </a:r>
            <a:endParaRPr lang="nl-NL" sz="1400" dirty="0"/>
          </a:p>
        </p:txBody>
      </p:sp>
      <p:sp>
        <p:nvSpPr>
          <p:cNvPr id="2" name="Footer Placeholder 1"/>
          <p:cNvSpPr>
            <a:spLocks noGrp="1"/>
          </p:cNvSpPr>
          <p:nvPr>
            <p:ph type="ftr" sz="quarter" idx="11"/>
          </p:nvPr>
        </p:nvSpPr>
        <p:spPr/>
        <p:txBody>
          <a:bodyPr/>
          <a:lstStyle/>
          <a:p>
            <a:r>
              <a:rPr lang="nl-NL" dirty="0" smtClean="0"/>
              <a:t>Actualiteiten bekostiging in het onderwijs</a:t>
            </a:r>
            <a:endParaRPr lang="nl-NL" dirty="0"/>
          </a:p>
        </p:txBody>
      </p:sp>
    </p:spTree>
    <p:extLst>
      <p:ext uri="{BB962C8B-B14F-4D97-AF65-F5344CB8AC3E}">
        <p14:creationId xmlns:p14="http://schemas.microsoft.com/office/powerpoint/2010/main" val="662015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10836" y="941149"/>
            <a:ext cx="8433164" cy="369332"/>
          </a:xfrm>
        </p:spPr>
        <p:txBody>
          <a:bodyPr/>
          <a:lstStyle/>
          <a:p>
            <a:r>
              <a:rPr lang="nl-NL" dirty="0"/>
              <a:t>ABRvS 25 februari 2015 (Hogeschool Rotterdam/OCW</a:t>
            </a:r>
            <a:r>
              <a:rPr lang="nl-NL" dirty="0" smtClean="0"/>
              <a:t>)</a:t>
            </a:r>
            <a:endParaRPr lang="nl-NL" dirty="0"/>
          </a:p>
        </p:txBody>
      </p:sp>
      <p:sp>
        <p:nvSpPr>
          <p:cNvPr id="4" name="current-cb-item"/>
          <p:cNvSpPr/>
          <p:nvPr/>
        </p:nvSpPr>
        <p:spPr>
          <a:xfrm>
            <a:off x="184950" y="941149"/>
            <a:ext cx="342900" cy="3429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smtClean="0">
                <a:solidFill>
                  <a:schemeClr val="bg1"/>
                </a:solidFill>
              </a:rPr>
              <a:t>5</a:t>
            </a:r>
            <a:endParaRPr lang="nl-NL" sz="1600" b="1" dirty="0">
              <a:solidFill>
                <a:schemeClr val="bg1"/>
              </a:solidFill>
            </a:endParaRPr>
          </a:p>
        </p:txBody>
      </p:sp>
      <p:sp>
        <p:nvSpPr>
          <p:cNvPr id="5" name="TextBox 4"/>
          <p:cNvSpPr txBox="1"/>
          <p:nvPr/>
        </p:nvSpPr>
        <p:spPr>
          <a:xfrm>
            <a:off x="545910" y="5513696"/>
            <a:ext cx="3786519" cy="369332"/>
          </a:xfrm>
          <a:prstGeom prst="rect">
            <a:avLst/>
          </a:prstGeom>
          <a:noFill/>
        </p:spPr>
        <p:txBody>
          <a:bodyPr wrap="square" rtlCol="0">
            <a:spAutoFit/>
          </a:bodyPr>
          <a:lstStyle/>
          <a:p>
            <a:r>
              <a:rPr lang="nl-NL" dirty="0" smtClean="0">
                <a:hlinkClick r:id="rId2"/>
              </a:rPr>
              <a:t>ECLI:NL:RVS:2015:534</a:t>
            </a:r>
            <a:endParaRPr lang="nl-NL" dirty="0"/>
          </a:p>
        </p:txBody>
      </p:sp>
      <p:cxnSp>
        <p:nvCxnSpPr>
          <p:cNvPr id="7" name="Straight Arrow Connector 6"/>
          <p:cNvCxnSpPr>
            <a:stCxn id="28" idx="2"/>
            <a:endCxn id="30" idx="0"/>
          </p:cNvCxnSpPr>
          <p:nvPr/>
        </p:nvCxnSpPr>
        <p:spPr>
          <a:xfrm>
            <a:off x="1644617" y="2241438"/>
            <a:ext cx="0" cy="302167"/>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85140" y="4611967"/>
            <a:ext cx="2518954" cy="766351"/>
          </a:xfrm>
          <a:prstGeom prst="rect">
            <a:avLst/>
          </a:prstGeom>
          <a:solidFill>
            <a:schemeClr val="tx2">
              <a:lumMod val="20000"/>
              <a:lumOff val="80000"/>
            </a:schemeClr>
          </a:solidFill>
        </p:spPr>
        <p:txBody>
          <a:bodyPr wrap="square" rtlCol="0" anchor="ctr" anchorCtr="1">
            <a:noAutofit/>
          </a:bodyPr>
          <a:lstStyle/>
          <a:p>
            <a:r>
              <a:rPr lang="nl-NL" sz="1500" dirty="0" smtClean="0"/>
              <a:t>Periode: 1 september 2002 – 31 december 2008</a:t>
            </a:r>
            <a:endParaRPr lang="nl-NL" sz="1500" dirty="0"/>
          </a:p>
        </p:txBody>
      </p:sp>
      <p:sp>
        <p:nvSpPr>
          <p:cNvPr id="28" name="TextBox 27"/>
          <p:cNvSpPr txBox="1"/>
          <p:nvPr/>
        </p:nvSpPr>
        <p:spPr>
          <a:xfrm>
            <a:off x="385140" y="1475087"/>
            <a:ext cx="2518954" cy="766351"/>
          </a:xfrm>
          <a:prstGeom prst="rect">
            <a:avLst/>
          </a:prstGeom>
          <a:solidFill>
            <a:schemeClr val="tx2">
              <a:lumMod val="20000"/>
              <a:lumOff val="80000"/>
            </a:schemeClr>
          </a:solidFill>
        </p:spPr>
        <p:txBody>
          <a:bodyPr wrap="square" rtlCol="0" anchor="ctr" anchorCtr="1">
            <a:noAutofit/>
          </a:bodyPr>
          <a:lstStyle/>
          <a:p>
            <a:r>
              <a:rPr lang="nl-NL" sz="1500" dirty="0" smtClean="0"/>
              <a:t>Hogeschool Rotterdam</a:t>
            </a:r>
            <a:endParaRPr lang="nl-NL" sz="1500" dirty="0"/>
          </a:p>
        </p:txBody>
      </p:sp>
      <p:sp>
        <p:nvSpPr>
          <p:cNvPr id="30" name="TextBox 29"/>
          <p:cNvSpPr txBox="1"/>
          <p:nvPr/>
        </p:nvSpPr>
        <p:spPr>
          <a:xfrm>
            <a:off x="385140" y="2543605"/>
            <a:ext cx="2518954" cy="1766195"/>
          </a:xfrm>
          <a:prstGeom prst="rect">
            <a:avLst/>
          </a:prstGeom>
          <a:solidFill>
            <a:schemeClr val="tx2">
              <a:lumMod val="20000"/>
              <a:lumOff val="80000"/>
            </a:schemeClr>
          </a:solidFill>
        </p:spPr>
        <p:txBody>
          <a:bodyPr wrap="square" rtlCol="0" anchor="ctr" anchorCtr="1">
            <a:noAutofit/>
          </a:bodyPr>
          <a:lstStyle/>
          <a:p>
            <a:r>
              <a:rPr lang="nl-NL" sz="1500" dirty="0" smtClean="0"/>
              <a:t>Afgifte hbo-mastergetuigschriften studenten Media Design en Communicatie van het Piet Zwarte </a:t>
            </a:r>
            <a:r>
              <a:rPr lang="nl-NL" sz="1500" dirty="0" err="1" smtClean="0"/>
              <a:t>Institute</a:t>
            </a:r>
            <a:r>
              <a:rPr lang="nl-NL" sz="1500" dirty="0" smtClean="0"/>
              <a:t> </a:t>
            </a:r>
          </a:p>
          <a:p>
            <a:r>
              <a:rPr lang="nl-NL" sz="1500" dirty="0" smtClean="0"/>
              <a:t>(Willem de Kooning Academie)</a:t>
            </a:r>
            <a:endParaRPr lang="nl-NL" sz="1500" dirty="0"/>
          </a:p>
        </p:txBody>
      </p:sp>
      <p:sp>
        <p:nvSpPr>
          <p:cNvPr id="31" name="TextBox 30"/>
          <p:cNvSpPr txBox="1"/>
          <p:nvPr/>
        </p:nvSpPr>
        <p:spPr>
          <a:xfrm>
            <a:off x="3390733" y="3043527"/>
            <a:ext cx="2518954" cy="766351"/>
          </a:xfrm>
          <a:prstGeom prst="rect">
            <a:avLst/>
          </a:prstGeom>
          <a:solidFill>
            <a:schemeClr val="tx2">
              <a:lumMod val="20000"/>
              <a:lumOff val="80000"/>
            </a:schemeClr>
          </a:solidFill>
        </p:spPr>
        <p:txBody>
          <a:bodyPr wrap="square" rtlCol="0" anchor="ctr" anchorCtr="1">
            <a:noAutofit/>
          </a:bodyPr>
          <a:lstStyle/>
          <a:p>
            <a:r>
              <a:rPr lang="nl-NL" sz="1500" dirty="0" smtClean="0"/>
              <a:t>Verzoek om legalisatie van getuigschriften door afgestudeerden</a:t>
            </a:r>
            <a:endParaRPr lang="nl-NL" sz="1500" dirty="0"/>
          </a:p>
        </p:txBody>
      </p:sp>
      <p:cxnSp>
        <p:nvCxnSpPr>
          <p:cNvPr id="32" name="Straight Arrow Connector 31"/>
          <p:cNvCxnSpPr>
            <a:stCxn id="30" idx="3"/>
            <a:endCxn id="31" idx="1"/>
          </p:cNvCxnSpPr>
          <p:nvPr/>
        </p:nvCxnSpPr>
        <p:spPr>
          <a:xfrm>
            <a:off x="2904094" y="3426703"/>
            <a:ext cx="486639" cy="0"/>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6381868" y="3046494"/>
            <a:ext cx="2518954" cy="766351"/>
          </a:xfrm>
          <a:prstGeom prst="rect">
            <a:avLst/>
          </a:prstGeom>
          <a:solidFill>
            <a:schemeClr val="tx2">
              <a:lumMod val="20000"/>
              <a:lumOff val="80000"/>
            </a:schemeClr>
          </a:solidFill>
        </p:spPr>
        <p:txBody>
          <a:bodyPr wrap="square" rtlCol="0" anchor="ctr" anchorCtr="1">
            <a:noAutofit/>
          </a:bodyPr>
          <a:lstStyle/>
          <a:p>
            <a:r>
              <a:rPr lang="nl-NL" sz="1500" dirty="0" smtClean="0"/>
              <a:t>Minister: er kleven gebreken aan diploma’s </a:t>
            </a:r>
            <a:endParaRPr lang="nl-NL" sz="1500" dirty="0"/>
          </a:p>
        </p:txBody>
      </p:sp>
      <p:cxnSp>
        <p:nvCxnSpPr>
          <p:cNvPr id="34" name="Straight Arrow Connector 33"/>
          <p:cNvCxnSpPr/>
          <p:nvPr/>
        </p:nvCxnSpPr>
        <p:spPr>
          <a:xfrm flipV="1">
            <a:off x="5909687" y="3429669"/>
            <a:ext cx="486639" cy="3"/>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1599186" y="4309800"/>
            <a:ext cx="0" cy="302167"/>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6381868" y="4611967"/>
            <a:ext cx="2518954" cy="1086395"/>
          </a:xfrm>
          <a:prstGeom prst="rect">
            <a:avLst/>
          </a:prstGeom>
          <a:solidFill>
            <a:schemeClr val="tx2">
              <a:lumMod val="20000"/>
              <a:lumOff val="80000"/>
            </a:schemeClr>
          </a:solidFill>
        </p:spPr>
        <p:txBody>
          <a:bodyPr wrap="square" rtlCol="0" anchor="ctr" anchorCtr="1">
            <a:noAutofit/>
          </a:bodyPr>
          <a:lstStyle/>
          <a:p>
            <a:r>
              <a:rPr lang="nl-NL" sz="1500" dirty="0" smtClean="0"/>
              <a:t>1 april 2014: opschorting bekostiging à € 5.000,- in afwachting aanpassing gegevens op getuigschriften</a:t>
            </a:r>
            <a:endParaRPr lang="nl-NL" sz="1500" dirty="0"/>
          </a:p>
        </p:txBody>
      </p:sp>
      <p:cxnSp>
        <p:nvCxnSpPr>
          <p:cNvPr id="43" name="Straight Arrow Connector 42"/>
          <p:cNvCxnSpPr>
            <a:stCxn id="33" idx="2"/>
            <a:endCxn id="42" idx="0"/>
          </p:cNvCxnSpPr>
          <p:nvPr/>
        </p:nvCxnSpPr>
        <p:spPr>
          <a:xfrm>
            <a:off x="7641345" y="3812845"/>
            <a:ext cx="0" cy="799122"/>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r>
              <a:rPr lang="nl-NL" dirty="0" smtClean="0"/>
              <a:t>Actualiteiten bekostiging in het onderwijs</a:t>
            </a:r>
            <a:endParaRPr lang="nl-NL" dirty="0"/>
          </a:p>
        </p:txBody>
      </p:sp>
    </p:spTree>
    <p:extLst>
      <p:ext uri="{BB962C8B-B14F-4D97-AF65-F5344CB8AC3E}">
        <p14:creationId xmlns:p14="http://schemas.microsoft.com/office/powerpoint/2010/main" val="1013306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1687" y="955070"/>
            <a:ext cx="8433164" cy="369332"/>
          </a:xfrm>
        </p:spPr>
        <p:txBody>
          <a:bodyPr/>
          <a:lstStyle/>
          <a:p>
            <a:r>
              <a:rPr lang="nl-NL" dirty="0"/>
              <a:t>ABRvS 25 februari 2015 (Hogeschool Rotterdam/OCW</a:t>
            </a:r>
            <a:r>
              <a:rPr lang="nl-NL" dirty="0" smtClean="0"/>
              <a:t>)</a:t>
            </a:r>
            <a:endParaRPr lang="nl-NL" dirty="0"/>
          </a:p>
        </p:txBody>
      </p:sp>
      <p:sp>
        <p:nvSpPr>
          <p:cNvPr id="4" name="TextBox 3"/>
          <p:cNvSpPr txBox="1"/>
          <p:nvPr/>
        </p:nvSpPr>
        <p:spPr>
          <a:xfrm>
            <a:off x="2796611" y="2748483"/>
            <a:ext cx="5868411" cy="1067542"/>
          </a:xfrm>
          <a:prstGeom prst="rect">
            <a:avLst/>
          </a:prstGeom>
          <a:solidFill>
            <a:schemeClr val="tx2">
              <a:lumMod val="20000"/>
              <a:lumOff val="80000"/>
            </a:schemeClr>
          </a:solidFill>
        </p:spPr>
        <p:txBody>
          <a:bodyPr wrap="square" rtlCol="0" anchor="ctr" anchorCtr="1">
            <a:noAutofit/>
          </a:bodyPr>
          <a:lstStyle/>
          <a:p>
            <a:r>
              <a:rPr lang="nl-NL" sz="1500" dirty="0" smtClean="0"/>
              <a:t>De rijksbijdrage kan geheel of gedeeltelijk door de minister worden ingehouden dan wel opgeschort, indien één of meer organen van een </a:t>
            </a:r>
            <a:r>
              <a:rPr lang="nl-NL" sz="1500" dirty="0" err="1" smtClean="0"/>
              <a:t>hogeronderwijsinstelling</a:t>
            </a:r>
            <a:r>
              <a:rPr lang="nl-NL" sz="1500" dirty="0" smtClean="0"/>
              <a:t> in strijd handelen met het bepaalde bij of krachtens de WHW (artikel 15.1 lid 1 WHW; Beleidsregel financiële sancties bij bekostigde onderwijsinstellingen)</a:t>
            </a:r>
            <a:endParaRPr lang="nl-NL" sz="1500" dirty="0"/>
          </a:p>
        </p:txBody>
      </p:sp>
      <p:sp>
        <p:nvSpPr>
          <p:cNvPr id="5" name="TextBox 4"/>
          <p:cNvSpPr txBox="1"/>
          <p:nvPr/>
        </p:nvSpPr>
        <p:spPr>
          <a:xfrm>
            <a:off x="2796611" y="4002103"/>
            <a:ext cx="5868411" cy="1071085"/>
          </a:xfrm>
          <a:prstGeom prst="rect">
            <a:avLst/>
          </a:prstGeom>
          <a:solidFill>
            <a:schemeClr val="tx2">
              <a:lumMod val="20000"/>
              <a:lumOff val="80000"/>
            </a:schemeClr>
          </a:solidFill>
        </p:spPr>
        <p:txBody>
          <a:bodyPr wrap="square" rtlCol="0" anchor="ctr" anchorCtr="1">
            <a:noAutofit/>
          </a:bodyPr>
          <a:lstStyle/>
          <a:p>
            <a:pPr marL="285750" indent="-285750">
              <a:buFont typeface="Arial" panose="020B0604020202020204" pitchFamily="34" charset="0"/>
              <a:buChar char="•"/>
            </a:pPr>
            <a:r>
              <a:rPr lang="nl-NL" sz="1500" dirty="0" smtClean="0"/>
              <a:t>Heeft de Hogeschool terecht hbo-mastergetuigschriften afgegeven?</a:t>
            </a:r>
          </a:p>
          <a:p>
            <a:pPr marL="285750" indent="-285750">
              <a:buFont typeface="Arial" panose="020B0604020202020204" pitchFamily="34" charset="0"/>
              <a:buChar char="•"/>
            </a:pPr>
            <a:r>
              <a:rPr lang="nl-NL" sz="1500" dirty="0" smtClean="0"/>
              <a:t>Is er sprake van een ‘voortdurende overtreding’ waarvoor als sanctie de bekostiging kan worden opgeschort?</a:t>
            </a:r>
            <a:endParaRPr lang="nl-NL" sz="1500" dirty="0"/>
          </a:p>
        </p:txBody>
      </p:sp>
      <p:sp>
        <p:nvSpPr>
          <p:cNvPr id="6" name="TextBox 5"/>
          <p:cNvSpPr txBox="1"/>
          <p:nvPr/>
        </p:nvSpPr>
        <p:spPr>
          <a:xfrm>
            <a:off x="351684" y="5268036"/>
            <a:ext cx="2307771" cy="1071085"/>
          </a:xfrm>
          <a:prstGeom prst="rect">
            <a:avLst/>
          </a:prstGeom>
          <a:solidFill>
            <a:schemeClr val="tx2"/>
          </a:solidFill>
        </p:spPr>
        <p:txBody>
          <a:bodyPr wrap="square" rtlCol="0" anchor="ctr" anchorCtr="1">
            <a:noAutofit/>
          </a:bodyPr>
          <a:lstStyle/>
          <a:p>
            <a:r>
              <a:rPr lang="nl-NL" sz="1500" dirty="0" smtClean="0">
                <a:solidFill>
                  <a:schemeClr val="bg1"/>
                </a:solidFill>
              </a:rPr>
              <a:t>Standpunt Hogeschool</a:t>
            </a:r>
            <a:endParaRPr lang="nl-NL" sz="1500" dirty="0">
              <a:solidFill>
                <a:schemeClr val="bg1"/>
              </a:solidFill>
            </a:endParaRPr>
          </a:p>
        </p:txBody>
      </p:sp>
      <p:sp>
        <p:nvSpPr>
          <p:cNvPr id="7" name="TextBox 6"/>
          <p:cNvSpPr txBox="1"/>
          <p:nvPr/>
        </p:nvSpPr>
        <p:spPr>
          <a:xfrm>
            <a:off x="2796611" y="5259266"/>
            <a:ext cx="5868411" cy="1079855"/>
          </a:xfrm>
          <a:prstGeom prst="rect">
            <a:avLst/>
          </a:prstGeom>
          <a:solidFill>
            <a:schemeClr val="tx2">
              <a:lumMod val="20000"/>
              <a:lumOff val="80000"/>
            </a:schemeClr>
          </a:solidFill>
        </p:spPr>
        <p:txBody>
          <a:bodyPr wrap="square" rtlCol="0" anchor="ctr" anchorCtr="1">
            <a:noAutofit/>
          </a:bodyPr>
          <a:lstStyle/>
          <a:p>
            <a:r>
              <a:rPr lang="nl-NL" sz="1500" dirty="0" smtClean="0"/>
              <a:t>De Hogeschool stelt zich op het standpunt dat het in de periode 1 september 2002-31 december 2009 terecht hbo-mastergetuigschriften heeft afgegeven aan de desbetreffende studenten.</a:t>
            </a:r>
            <a:endParaRPr lang="nl-NL" sz="1500" dirty="0"/>
          </a:p>
        </p:txBody>
      </p:sp>
      <p:sp>
        <p:nvSpPr>
          <p:cNvPr id="8" name="TextBox 7"/>
          <p:cNvSpPr txBox="1"/>
          <p:nvPr/>
        </p:nvSpPr>
        <p:spPr>
          <a:xfrm>
            <a:off x="351687" y="4011263"/>
            <a:ext cx="2307771" cy="1071085"/>
          </a:xfrm>
          <a:prstGeom prst="rect">
            <a:avLst/>
          </a:prstGeom>
          <a:solidFill>
            <a:schemeClr val="tx2"/>
          </a:solidFill>
        </p:spPr>
        <p:txBody>
          <a:bodyPr wrap="square" rtlCol="0" anchor="ctr" anchorCtr="1">
            <a:noAutofit/>
          </a:bodyPr>
          <a:lstStyle/>
          <a:p>
            <a:r>
              <a:rPr lang="nl-NL" sz="1500" dirty="0" smtClean="0">
                <a:solidFill>
                  <a:schemeClr val="bg1"/>
                </a:solidFill>
              </a:rPr>
              <a:t>Rechtsvragen</a:t>
            </a:r>
            <a:endParaRPr lang="nl-NL" sz="1500" dirty="0">
              <a:solidFill>
                <a:schemeClr val="bg1"/>
              </a:solidFill>
            </a:endParaRPr>
          </a:p>
        </p:txBody>
      </p:sp>
      <p:sp>
        <p:nvSpPr>
          <p:cNvPr id="9" name="TextBox 8"/>
          <p:cNvSpPr txBox="1"/>
          <p:nvPr/>
        </p:nvSpPr>
        <p:spPr>
          <a:xfrm>
            <a:off x="351683" y="2754490"/>
            <a:ext cx="2307771" cy="1071085"/>
          </a:xfrm>
          <a:prstGeom prst="rect">
            <a:avLst/>
          </a:prstGeom>
          <a:solidFill>
            <a:schemeClr val="tx2"/>
          </a:solidFill>
        </p:spPr>
        <p:txBody>
          <a:bodyPr wrap="square" rtlCol="0" anchor="ctr" anchorCtr="1">
            <a:noAutofit/>
          </a:bodyPr>
          <a:lstStyle/>
          <a:p>
            <a:r>
              <a:rPr lang="nl-NL" sz="1500" dirty="0" smtClean="0">
                <a:solidFill>
                  <a:schemeClr val="bg1"/>
                </a:solidFill>
              </a:rPr>
              <a:t>Juridisch kader</a:t>
            </a:r>
            <a:endParaRPr lang="nl-NL" sz="1500" dirty="0">
              <a:solidFill>
                <a:schemeClr val="bg1"/>
              </a:solidFill>
            </a:endParaRPr>
          </a:p>
        </p:txBody>
      </p:sp>
      <p:sp>
        <p:nvSpPr>
          <p:cNvPr id="10" name="TextBox 9"/>
          <p:cNvSpPr txBox="1"/>
          <p:nvPr/>
        </p:nvSpPr>
        <p:spPr>
          <a:xfrm>
            <a:off x="351680" y="1497717"/>
            <a:ext cx="2307771" cy="1071085"/>
          </a:xfrm>
          <a:prstGeom prst="rect">
            <a:avLst/>
          </a:prstGeom>
          <a:solidFill>
            <a:schemeClr val="tx2"/>
          </a:solidFill>
        </p:spPr>
        <p:txBody>
          <a:bodyPr wrap="square" rtlCol="0" anchor="ctr" anchorCtr="1">
            <a:noAutofit/>
          </a:bodyPr>
          <a:lstStyle/>
          <a:p>
            <a:r>
              <a:rPr lang="nl-NL" sz="1500" dirty="0" smtClean="0">
                <a:solidFill>
                  <a:schemeClr val="bg1"/>
                </a:solidFill>
              </a:rPr>
              <a:t>Geschil</a:t>
            </a:r>
            <a:endParaRPr lang="nl-NL" sz="1500" dirty="0">
              <a:solidFill>
                <a:schemeClr val="bg1"/>
              </a:solidFill>
            </a:endParaRPr>
          </a:p>
        </p:txBody>
      </p:sp>
      <p:sp>
        <p:nvSpPr>
          <p:cNvPr id="11" name="TextBox 10"/>
          <p:cNvSpPr txBox="1"/>
          <p:nvPr/>
        </p:nvSpPr>
        <p:spPr>
          <a:xfrm>
            <a:off x="2796610" y="1491320"/>
            <a:ext cx="5868411" cy="1071085"/>
          </a:xfrm>
          <a:prstGeom prst="rect">
            <a:avLst/>
          </a:prstGeom>
          <a:solidFill>
            <a:schemeClr val="tx2">
              <a:lumMod val="20000"/>
              <a:lumOff val="80000"/>
            </a:schemeClr>
          </a:solidFill>
        </p:spPr>
        <p:txBody>
          <a:bodyPr wrap="square" rtlCol="0" anchor="ctr" anchorCtr="1">
            <a:noAutofit/>
          </a:bodyPr>
          <a:lstStyle/>
          <a:p>
            <a:r>
              <a:rPr lang="nl-NL" sz="1500" dirty="0" smtClean="0"/>
              <a:t>De Hogeschool kan zich niet vinden in het standpunt van de minister dat de opleiding Media Design en Communicatie een voortgezette hbo-opleiding is waaraan geen graad ex artikel 7.10 WHW was verbonden zodat aldus geen mastergraad had kunnen worden verleend</a:t>
            </a:r>
            <a:endParaRPr lang="nl-NL" sz="1500" dirty="0"/>
          </a:p>
        </p:txBody>
      </p:sp>
      <p:sp>
        <p:nvSpPr>
          <p:cNvPr id="2" name="Footer Placeholder 1"/>
          <p:cNvSpPr>
            <a:spLocks noGrp="1"/>
          </p:cNvSpPr>
          <p:nvPr>
            <p:ph type="ftr" sz="quarter" idx="11"/>
          </p:nvPr>
        </p:nvSpPr>
        <p:spPr/>
        <p:txBody>
          <a:bodyPr/>
          <a:lstStyle/>
          <a:p>
            <a:r>
              <a:rPr lang="nl-NL" dirty="0" smtClean="0"/>
              <a:t>Actualiteiten bekostiging in het onderwijs</a:t>
            </a:r>
            <a:endParaRPr lang="nl-NL" dirty="0"/>
          </a:p>
        </p:txBody>
      </p:sp>
    </p:spTree>
    <p:extLst>
      <p:ext uri="{BB962C8B-B14F-4D97-AF65-F5344CB8AC3E}">
        <p14:creationId xmlns:p14="http://schemas.microsoft.com/office/powerpoint/2010/main" val="3712013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1687" y="955070"/>
            <a:ext cx="8433164" cy="369332"/>
          </a:xfrm>
        </p:spPr>
        <p:txBody>
          <a:bodyPr/>
          <a:lstStyle/>
          <a:p>
            <a:r>
              <a:rPr lang="nl-NL" dirty="0"/>
              <a:t>ABRvS 25 februari 2015 (Hogeschool Rotterdam/OCW) </a:t>
            </a:r>
          </a:p>
        </p:txBody>
      </p:sp>
      <p:sp>
        <p:nvSpPr>
          <p:cNvPr id="4" name="TextBox 3"/>
          <p:cNvSpPr txBox="1"/>
          <p:nvPr/>
        </p:nvSpPr>
        <p:spPr>
          <a:xfrm>
            <a:off x="351687" y="1608416"/>
            <a:ext cx="8433164" cy="753294"/>
          </a:xfrm>
          <a:prstGeom prst="rect">
            <a:avLst/>
          </a:prstGeom>
          <a:solidFill>
            <a:schemeClr val="tx2"/>
          </a:solidFill>
        </p:spPr>
        <p:txBody>
          <a:bodyPr wrap="square" rtlCol="0" anchor="ctr" anchorCtr="1">
            <a:noAutofit/>
          </a:bodyPr>
          <a:lstStyle/>
          <a:p>
            <a:r>
              <a:rPr lang="nl-NL" dirty="0" smtClean="0">
                <a:solidFill>
                  <a:schemeClr val="bg1"/>
                </a:solidFill>
              </a:rPr>
              <a:t>Oordeel Afdeling</a:t>
            </a:r>
            <a:endParaRPr lang="nl-NL" dirty="0">
              <a:solidFill>
                <a:schemeClr val="bg1"/>
              </a:solidFill>
            </a:endParaRPr>
          </a:p>
        </p:txBody>
      </p:sp>
      <p:sp>
        <p:nvSpPr>
          <p:cNvPr id="5" name="TextBox 4"/>
          <p:cNvSpPr txBox="1"/>
          <p:nvPr/>
        </p:nvSpPr>
        <p:spPr>
          <a:xfrm>
            <a:off x="351687" y="2525485"/>
            <a:ext cx="8433164" cy="4066903"/>
          </a:xfrm>
          <a:prstGeom prst="rect">
            <a:avLst/>
          </a:prstGeom>
          <a:solidFill>
            <a:schemeClr val="tx2">
              <a:lumMod val="20000"/>
              <a:lumOff val="80000"/>
            </a:schemeClr>
          </a:solidFill>
        </p:spPr>
        <p:txBody>
          <a:bodyPr wrap="square" rtlCol="0" anchor="ctr" anchorCtr="1">
            <a:noAutofit/>
          </a:bodyPr>
          <a:lstStyle/>
          <a:p>
            <a:r>
              <a:rPr lang="nl-NL" sz="1500" dirty="0" smtClean="0"/>
              <a:t>Zoals de Afdeling eerder heeft overwogen (uitspraak van 9 juli 2008 in zaak nr. 200706179/1) </a:t>
            </a:r>
            <a:r>
              <a:rPr lang="nl-NL" sz="1500" b="1" dirty="0" smtClean="0"/>
              <a:t>betreft artikel 15.1, mede gezien het derde lid, een herstelsanctie die slechts ziet op voortdurende overtredingen van de bepalingen van de WHW</a:t>
            </a:r>
            <a:r>
              <a:rPr lang="nl-NL" sz="1500" dirty="0" smtClean="0"/>
              <a:t>. </a:t>
            </a:r>
            <a:r>
              <a:rPr lang="nl-NL" sz="1500" b="1" dirty="0" smtClean="0"/>
              <a:t>De Afdeling voegt daar thans aan toe dat deze conclusie mede volgt uit de woorden "in strijd handelen met" in het eerste lid, die impliceren dat deze bepaling de minister een middel biedt om een voortdurende overtreding te doen beëindigen.</a:t>
            </a:r>
          </a:p>
          <a:p>
            <a:r>
              <a:rPr lang="nl-NL" sz="1500" dirty="0" smtClean="0"/>
              <a:t>(…). (…). De </a:t>
            </a:r>
            <a:r>
              <a:rPr lang="nl-NL" sz="1500" dirty="0"/>
              <a:t>periode waarin de overtreding zou hebben plaatsgevonden is van 1 september 2002 tot en met 31 december 2008. Aangezien de opleiding Media Design en Communicatie per 1 januari 2009 door </a:t>
            </a:r>
            <a:r>
              <a:rPr lang="nl-NL" sz="1500" dirty="0" smtClean="0"/>
              <a:t>de (…) NVAO </a:t>
            </a:r>
            <a:r>
              <a:rPr lang="nl-NL" sz="1500" dirty="0"/>
              <a:t>is geaccrediteerd als masteropleiding, was de Hogeschool met ingang van die datum bevoegd om voor het met goed gevolg afronden van de opleiding de mastergraad te verlenen. Niet in geschil is derhalve dat de vermeende overtreding met ingang van 1 januari 2009 niet langer plaatsvindt</a:t>
            </a:r>
            <a:r>
              <a:rPr lang="nl-NL" sz="1500" dirty="0" smtClean="0"/>
              <a:t>.</a:t>
            </a:r>
          </a:p>
          <a:p>
            <a:r>
              <a:rPr lang="nl-NL" sz="1500" dirty="0"/>
              <a:t>(…) Nu de vermeende overtreding, die aan de bekostigingsmaatregel ten grondslag is gelegd, ten tijde van het besluit van 27 januari 2014 niet meer plaatsvond, kon met dit besluit niet worden bereikt dat de Hogeschool die overtreding zou beëindigen. </a:t>
            </a:r>
            <a:r>
              <a:rPr lang="nl-NL" sz="1500" b="1" dirty="0"/>
              <a:t>Artikel 15.1 van de WHW kan niet worden toegepast om handelingen in strijd met de WHW die niet langer plaatsvinden, te redresseren</a:t>
            </a:r>
            <a:r>
              <a:rPr lang="nl-NL" sz="1500" dirty="0"/>
              <a:t>. De minister was in dit geval dan ook niet bevoegd de bekostigingsmaatregel te baseren op genoemde wettelijke grondslag. </a:t>
            </a:r>
            <a:r>
              <a:rPr lang="nl-NL" sz="1500" b="1" dirty="0"/>
              <a:t>Ook overigens is niet gebleken dat de WHW een grondslag biedt voor de genomen maatregel in verband het herstellen van overtredingen in het verleden.</a:t>
            </a:r>
          </a:p>
        </p:txBody>
      </p:sp>
      <p:sp>
        <p:nvSpPr>
          <p:cNvPr id="2" name="Footer Placeholder 1"/>
          <p:cNvSpPr>
            <a:spLocks noGrp="1"/>
          </p:cNvSpPr>
          <p:nvPr>
            <p:ph type="ftr" sz="quarter" idx="11"/>
          </p:nvPr>
        </p:nvSpPr>
        <p:spPr/>
        <p:txBody>
          <a:bodyPr/>
          <a:lstStyle/>
          <a:p>
            <a:r>
              <a:rPr lang="nl-NL" dirty="0" smtClean="0"/>
              <a:t>Actualiteiten bekostiging in het onderwijs</a:t>
            </a:r>
            <a:endParaRPr lang="nl-NL" dirty="0"/>
          </a:p>
        </p:txBody>
      </p:sp>
    </p:spTree>
    <p:extLst>
      <p:ext uri="{BB962C8B-B14F-4D97-AF65-F5344CB8AC3E}">
        <p14:creationId xmlns:p14="http://schemas.microsoft.com/office/powerpoint/2010/main" val="2122777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10836" y="955070"/>
            <a:ext cx="8433164" cy="369332"/>
          </a:xfrm>
        </p:spPr>
        <p:txBody>
          <a:bodyPr/>
          <a:lstStyle/>
          <a:p>
            <a:r>
              <a:rPr lang="nl-NL" dirty="0"/>
              <a:t>ABRvS 4 februari 2015 (Universiteit Maastricht/OCW) </a:t>
            </a:r>
          </a:p>
        </p:txBody>
      </p:sp>
      <p:sp>
        <p:nvSpPr>
          <p:cNvPr id="4" name="current-cb-item"/>
          <p:cNvSpPr/>
          <p:nvPr/>
        </p:nvSpPr>
        <p:spPr>
          <a:xfrm>
            <a:off x="224723" y="981502"/>
            <a:ext cx="342900" cy="3429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a:t>
            </a:r>
          </a:p>
        </p:txBody>
      </p:sp>
      <p:sp>
        <p:nvSpPr>
          <p:cNvPr id="5" name="TextBox 4"/>
          <p:cNvSpPr txBox="1"/>
          <p:nvPr/>
        </p:nvSpPr>
        <p:spPr>
          <a:xfrm>
            <a:off x="385140" y="1475087"/>
            <a:ext cx="2518954" cy="1363647"/>
          </a:xfrm>
          <a:prstGeom prst="rect">
            <a:avLst/>
          </a:prstGeom>
          <a:solidFill>
            <a:schemeClr val="tx2">
              <a:lumMod val="20000"/>
              <a:lumOff val="80000"/>
            </a:schemeClr>
          </a:solidFill>
        </p:spPr>
        <p:txBody>
          <a:bodyPr wrap="square" rtlCol="0" anchor="ctr" anchorCtr="1">
            <a:noAutofit/>
          </a:bodyPr>
          <a:lstStyle/>
          <a:p>
            <a:r>
              <a:rPr lang="nl-NL" sz="1500" dirty="0" smtClean="0"/>
              <a:t>Universiteit Maastricht:</a:t>
            </a:r>
          </a:p>
          <a:p>
            <a:r>
              <a:rPr lang="nl-NL" sz="1500" dirty="0" smtClean="0"/>
              <a:t>opleiding ‘Psychologie vanuit biologisch en </a:t>
            </a:r>
            <a:r>
              <a:rPr lang="nl-NL" sz="1500" dirty="0" err="1" smtClean="0"/>
              <a:t>cognitivistisch</a:t>
            </a:r>
            <a:r>
              <a:rPr lang="nl-NL" sz="1500" dirty="0" smtClean="0"/>
              <a:t> perspectief’</a:t>
            </a:r>
          </a:p>
        </p:txBody>
      </p:sp>
      <p:cxnSp>
        <p:nvCxnSpPr>
          <p:cNvPr id="6" name="Straight Arrow Connector 5"/>
          <p:cNvCxnSpPr>
            <a:endCxn id="7" idx="0"/>
          </p:cNvCxnSpPr>
          <p:nvPr/>
        </p:nvCxnSpPr>
        <p:spPr>
          <a:xfrm>
            <a:off x="1644617" y="2855587"/>
            <a:ext cx="0" cy="302167"/>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5140" y="3157754"/>
            <a:ext cx="2518954" cy="883097"/>
          </a:xfrm>
          <a:prstGeom prst="rect">
            <a:avLst/>
          </a:prstGeom>
          <a:solidFill>
            <a:schemeClr val="tx2">
              <a:lumMod val="20000"/>
              <a:lumOff val="80000"/>
            </a:schemeClr>
          </a:solidFill>
        </p:spPr>
        <p:txBody>
          <a:bodyPr wrap="square" rtlCol="0" anchor="ctr" anchorCtr="1">
            <a:noAutofit/>
          </a:bodyPr>
          <a:lstStyle/>
          <a:p>
            <a:r>
              <a:rPr lang="nl-NL" sz="1500" dirty="0" smtClean="0"/>
              <a:t>1995: bèta profiel: hoge bekostiging</a:t>
            </a:r>
            <a:endParaRPr lang="nl-NL" sz="1500" dirty="0"/>
          </a:p>
        </p:txBody>
      </p:sp>
      <p:sp>
        <p:nvSpPr>
          <p:cNvPr id="9" name="TextBox 8"/>
          <p:cNvSpPr txBox="1"/>
          <p:nvPr/>
        </p:nvSpPr>
        <p:spPr>
          <a:xfrm>
            <a:off x="396173" y="4343018"/>
            <a:ext cx="2518954" cy="1443633"/>
          </a:xfrm>
          <a:prstGeom prst="rect">
            <a:avLst/>
          </a:prstGeom>
          <a:solidFill>
            <a:schemeClr val="tx2">
              <a:lumMod val="20000"/>
              <a:lumOff val="80000"/>
            </a:schemeClr>
          </a:solidFill>
        </p:spPr>
        <p:txBody>
          <a:bodyPr wrap="square" rtlCol="0" anchor="ctr" anchorCtr="1">
            <a:noAutofit/>
          </a:bodyPr>
          <a:lstStyle/>
          <a:p>
            <a:r>
              <a:rPr lang="nl-NL" sz="1500" dirty="0" smtClean="0"/>
              <a:t>1999: herordening opleidingsaanbod OCW</a:t>
            </a:r>
          </a:p>
          <a:p>
            <a:endParaRPr lang="nl-NL" sz="1500" dirty="0"/>
          </a:p>
          <a:p>
            <a:r>
              <a:rPr lang="nl-NL" sz="1500" dirty="0" smtClean="0"/>
              <a:t>Minder rijksbijdrage? Compensatie: verhoging vaste voet onderwijs en onderzoek</a:t>
            </a:r>
            <a:endParaRPr lang="nl-NL" sz="1500" dirty="0"/>
          </a:p>
        </p:txBody>
      </p:sp>
      <p:cxnSp>
        <p:nvCxnSpPr>
          <p:cNvPr id="10" name="Straight Arrow Connector 9"/>
          <p:cNvCxnSpPr/>
          <p:nvPr/>
        </p:nvCxnSpPr>
        <p:spPr>
          <a:xfrm>
            <a:off x="1640130" y="4040851"/>
            <a:ext cx="0" cy="302167"/>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326291" y="1475087"/>
            <a:ext cx="2518954" cy="1930790"/>
          </a:xfrm>
          <a:prstGeom prst="rect">
            <a:avLst/>
          </a:prstGeom>
          <a:solidFill>
            <a:schemeClr val="tx2">
              <a:lumMod val="40000"/>
              <a:lumOff val="60000"/>
            </a:schemeClr>
          </a:solidFill>
        </p:spPr>
        <p:txBody>
          <a:bodyPr wrap="square" rtlCol="0" anchor="ctr" anchorCtr="1">
            <a:noAutofit/>
          </a:bodyPr>
          <a:lstStyle/>
          <a:p>
            <a:r>
              <a:rPr lang="nl-NL" sz="1500" dirty="0" smtClean="0"/>
              <a:t>Verzoek UM: extra vergoeding voor ingroei van de jonge opleiding naar het te verwachten aantal studenten, diploma’s en promoties</a:t>
            </a:r>
          </a:p>
          <a:p>
            <a:endParaRPr lang="nl-NL" sz="1500" dirty="0"/>
          </a:p>
          <a:p>
            <a:r>
              <a:rPr lang="nl-NL" sz="1500" dirty="0" smtClean="0"/>
              <a:t>Verhoging rijksbijdrage 2012</a:t>
            </a:r>
            <a:endParaRPr lang="nl-NL" sz="1500" dirty="0"/>
          </a:p>
        </p:txBody>
      </p:sp>
      <p:cxnSp>
        <p:nvCxnSpPr>
          <p:cNvPr id="13" name="Straight Arrow Connector 12"/>
          <p:cNvCxnSpPr>
            <a:stCxn id="9" idx="3"/>
          </p:cNvCxnSpPr>
          <p:nvPr/>
        </p:nvCxnSpPr>
        <p:spPr>
          <a:xfrm flipV="1">
            <a:off x="2915127" y="5064834"/>
            <a:ext cx="455870" cy="1"/>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370997" y="4623285"/>
            <a:ext cx="2518954" cy="883097"/>
          </a:xfrm>
          <a:prstGeom prst="rect">
            <a:avLst/>
          </a:prstGeom>
          <a:solidFill>
            <a:schemeClr val="tx2">
              <a:lumMod val="20000"/>
              <a:lumOff val="80000"/>
            </a:schemeClr>
          </a:solidFill>
        </p:spPr>
        <p:txBody>
          <a:bodyPr wrap="square" rtlCol="0" anchor="ctr" anchorCtr="1">
            <a:noAutofit/>
          </a:bodyPr>
          <a:lstStyle/>
          <a:p>
            <a:r>
              <a:rPr lang="nl-NL" sz="1500" dirty="0" smtClean="0"/>
              <a:t>Opleiding ‘Psychologie’ met ‘lage bekostiging’</a:t>
            </a:r>
            <a:endParaRPr lang="nl-NL" sz="1500" dirty="0"/>
          </a:p>
        </p:txBody>
      </p:sp>
      <p:cxnSp>
        <p:nvCxnSpPr>
          <p:cNvPr id="16" name="Straight Arrow Connector 15"/>
          <p:cNvCxnSpPr/>
          <p:nvPr/>
        </p:nvCxnSpPr>
        <p:spPr>
          <a:xfrm flipV="1">
            <a:off x="5889951" y="5064836"/>
            <a:ext cx="455870" cy="1"/>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366289" y="4343018"/>
            <a:ext cx="2518954" cy="1443633"/>
          </a:xfrm>
          <a:prstGeom prst="rect">
            <a:avLst/>
          </a:prstGeom>
          <a:solidFill>
            <a:schemeClr val="tx2">
              <a:lumMod val="20000"/>
              <a:lumOff val="80000"/>
            </a:schemeClr>
          </a:solidFill>
        </p:spPr>
        <p:txBody>
          <a:bodyPr wrap="square" rtlCol="0" anchor="ctr" anchorCtr="1">
            <a:noAutofit/>
          </a:bodyPr>
          <a:lstStyle/>
          <a:p>
            <a:r>
              <a:rPr lang="nl-NL" sz="1500" dirty="0" smtClean="0"/>
              <a:t>Bestuurlijke afspraken: additionele compensatie</a:t>
            </a:r>
            <a:endParaRPr lang="nl-NL" sz="1500" dirty="0"/>
          </a:p>
        </p:txBody>
      </p:sp>
      <p:sp>
        <p:nvSpPr>
          <p:cNvPr id="18" name="TextBox 17"/>
          <p:cNvSpPr txBox="1"/>
          <p:nvPr/>
        </p:nvSpPr>
        <p:spPr>
          <a:xfrm>
            <a:off x="385140" y="6027501"/>
            <a:ext cx="3786519" cy="369332"/>
          </a:xfrm>
          <a:prstGeom prst="rect">
            <a:avLst/>
          </a:prstGeom>
          <a:noFill/>
        </p:spPr>
        <p:txBody>
          <a:bodyPr wrap="square" rtlCol="0">
            <a:spAutoFit/>
          </a:bodyPr>
          <a:lstStyle/>
          <a:p>
            <a:r>
              <a:rPr lang="nl-NL" dirty="0" smtClean="0">
                <a:hlinkClick r:id="rId2"/>
              </a:rPr>
              <a:t>ECLI:NL:RVS:2015:276</a:t>
            </a:r>
            <a:endParaRPr lang="nl-NL" dirty="0"/>
          </a:p>
        </p:txBody>
      </p:sp>
      <p:sp>
        <p:nvSpPr>
          <p:cNvPr id="14" name="Footer Placeholder 13"/>
          <p:cNvSpPr>
            <a:spLocks noGrp="1"/>
          </p:cNvSpPr>
          <p:nvPr>
            <p:ph type="ftr" sz="quarter" idx="11"/>
          </p:nvPr>
        </p:nvSpPr>
        <p:spPr/>
        <p:txBody>
          <a:bodyPr/>
          <a:lstStyle/>
          <a:p>
            <a:r>
              <a:rPr lang="nl-NL" dirty="0" smtClean="0"/>
              <a:t>Actualiteiten bekostiging in het onderwijs</a:t>
            </a:r>
            <a:endParaRPr lang="nl-NL" dirty="0"/>
          </a:p>
        </p:txBody>
      </p:sp>
    </p:spTree>
    <p:extLst>
      <p:ext uri="{BB962C8B-B14F-4D97-AF65-F5344CB8AC3E}">
        <p14:creationId xmlns:p14="http://schemas.microsoft.com/office/powerpoint/2010/main" val="3114471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l-NL" dirty="0"/>
              <a:t>ABRvS 4 februari 2015 (Universiteit Maastricht/OCW) </a:t>
            </a:r>
          </a:p>
        </p:txBody>
      </p:sp>
      <p:sp>
        <p:nvSpPr>
          <p:cNvPr id="4" name="TextBox 3"/>
          <p:cNvSpPr txBox="1"/>
          <p:nvPr/>
        </p:nvSpPr>
        <p:spPr>
          <a:xfrm>
            <a:off x="2796611" y="4735773"/>
            <a:ext cx="5868411" cy="1270843"/>
          </a:xfrm>
          <a:prstGeom prst="rect">
            <a:avLst/>
          </a:prstGeom>
          <a:solidFill>
            <a:schemeClr val="tx2">
              <a:lumMod val="20000"/>
              <a:lumOff val="80000"/>
            </a:schemeClr>
          </a:solidFill>
        </p:spPr>
        <p:txBody>
          <a:bodyPr wrap="square" rtlCol="0" anchor="ctr" anchorCtr="1">
            <a:noAutofit/>
          </a:bodyPr>
          <a:lstStyle/>
          <a:p>
            <a:r>
              <a:rPr lang="nl-NL" sz="1500" dirty="0" smtClean="0"/>
              <a:t>Wat hielden de bestuurlijke afspraken in: vergoeding van het nadeel als gevolg van een herordening van het </a:t>
            </a:r>
            <a:r>
              <a:rPr lang="nl-NL" sz="1500" dirty="0" err="1" smtClean="0"/>
              <a:t>opleidingaanbod</a:t>
            </a:r>
            <a:r>
              <a:rPr lang="nl-NL" sz="1500" dirty="0" smtClean="0"/>
              <a:t> in de bekostigingssystematiek en/of vergoeding voor de ingroei van een nog jonge opleiding naar het in de stabiele fase te verwachten aantal studenten, diploma’s en promoties?</a:t>
            </a:r>
            <a:endParaRPr lang="nl-NL" sz="1500" dirty="0"/>
          </a:p>
        </p:txBody>
      </p:sp>
      <p:sp>
        <p:nvSpPr>
          <p:cNvPr id="7" name="TextBox 6"/>
          <p:cNvSpPr txBox="1"/>
          <p:nvPr/>
        </p:nvSpPr>
        <p:spPr>
          <a:xfrm>
            <a:off x="351679" y="4735773"/>
            <a:ext cx="2307771" cy="1233679"/>
          </a:xfrm>
          <a:prstGeom prst="rect">
            <a:avLst/>
          </a:prstGeom>
          <a:solidFill>
            <a:schemeClr val="tx2"/>
          </a:solidFill>
        </p:spPr>
        <p:txBody>
          <a:bodyPr wrap="square" rtlCol="0" anchor="ctr" anchorCtr="1">
            <a:noAutofit/>
          </a:bodyPr>
          <a:lstStyle/>
          <a:p>
            <a:r>
              <a:rPr lang="nl-NL" sz="1500" dirty="0" smtClean="0">
                <a:solidFill>
                  <a:schemeClr val="bg1"/>
                </a:solidFill>
              </a:rPr>
              <a:t>Rechtsvragen</a:t>
            </a:r>
            <a:endParaRPr lang="nl-NL" sz="1500" dirty="0">
              <a:solidFill>
                <a:schemeClr val="bg1"/>
              </a:solidFill>
            </a:endParaRPr>
          </a:p>
        </p:txBody>
      </p:sp>
      <p:sp>
        <p:nvSpPr>
          <p:cNvPr id="8" name="TextBox 7"/>
          <p:cNvSpPr txBox="1"/>
          <p:nvPr/>
        </p:nvSpPr>
        <p:spPr>
          <a:xfrm>
            <a:off x="351683" y="3116745"/>
            <a:ext cx="2307771" cy="1071085"/>
          </a:xfrm>
          <a:prstGeom prst="rect">
            <a:avLst/>
          </a:prstGeom>
          <a:solidFill>
            <a:schemeClr val="tx2"/>
          </a:solidFill>
        </p:spPr>
        <p:txBody>
          <a:bodyPr wrap="square" rtlCol="0" anchor="ctr" anchorCtr="1">
            <a:noAutofit/>
          </a:bodyPr>
          <a:lstStyle/>
          <a:p>
            <a:r>
              <a:rPr lang="nl-NL" sz="1500" dirty="0" smtClean="0">
                <a:solidFill>
                  <a:schemeClr val="bg1"/>
                </a:solidFill>
              </a:rPr>
              <a:t>Juridisch kader</a:t>
            </a:r>
            <a:endParaRPr lang="nl-NL" sz="1500" dirty="0">
              <a:solidFill>
                <a:schemeClr val="bg1"/>
              </a:solidFill>
            </a:endParaRPr>
          </a:p>
        </p:txBody>
      </p:sp>
      <p:sp>
        <p:nvSpPr>
          <p:cNvPr id="9" name="TextBox 8"/>
          <p:cNvSpPr txBox="1"/>
          <p:nvPr/>
        </p:nvSpPr>
        <p:spPr>
          <a:xfrm>
            <a:off x="351680" y="1497717"/>
            <a:ext cx="2307771" cy="1071085"/>
          </a:xfrm>
          <a:prstGeom prst="rect">
            <a:avLst/>
          </a:prstGeom>
          <a:solidFill>
            <a:schemeClr val="tx2"/>
          </a:solidFill>
        </p:spPr>
        <p:txBody>
          <a:bodyPr wrap="square" rtlCol="0" anchor="ctr" anchorCtr="1">
            <a:noAutofit/>
          </a:bodyPr>
          <a:lstStyle/>
          <a:p>
            <a:r>
              <a:rPr lang="nl-NL" sz="1500" dirty="0" smtClean="0">
                <a:solidFill>
                  <a:schemeClr val="bg1"/>
                </a:solidFill>
              </a:rPr>
              <a:t>Geschil</a:t>
            </a:r>
            <a:endParaRPr lang="nl-NL" sz="1500" dirty="0">
              <a:solidFill>
                <a:schemeClr val="bg1"/>
              </a:solidFill>
            </a:endParaRPr>
          </a:p>
        </p:txBody>
      </p:sp>
      <p:sp>
        <p:nvSpPr>
          <p:cNvPr id="10" name="TextBox 9"/>
          <p:cNvSpPr txBox="1"/>
          <p:nvPr/>
        </p:nvSpPr>
        <p:spPr>
          <a:xfrm>
            <a:off x="2796610" y="1491320"/>
            <a:ext cx="5868411" cy="1071085"/>
          </a:xfrm>
          <a:prstGeom prst="rect">
            <a:avLst/>
          </a:prstGeom>
          <a:solidFill>
            <a:schemeClr val="tx2">
              <a:lumMod val="20000"/>
              <a:lumOff val="80000"/>
            </a:schemeClr>
          </a:solidFill>
        </p:spPr>
        <p:txBody>
          <a:bodyPr wrap="square" rtlCol="0" anchor="ctr" anchorCtr="1">
            <a:noAutofit/>
          </a:bodyPr>
          <a:lstStyle/>
          <a:p>
            <a:r>
              <a:rPr lang="nl-NL" sz="1500" dirty="0" smtClean="0"/>
              <a:t>De minister stelt zich op het standpunt dat het afgesproken bedrag van € 1.3 miljoen alleen was bedoeld als ‘budgettair neutrale compensatie’ en niet ook als additionele bekostiging voor ingroei van de opleiding</a:t>
            </a:r>
            <a:endParaRPr lang="nl-NL" sz="1500" dirty="0"/>
          </a:p>
        </p:txBody>
      </p:sp>
      <p:sp>
        <p:nvSpPr>
          <p:cNvPr id="11" name="TextBox 10"/>
          <p:cNvSpPr txBox="1"/>
          <p:nvPr/>
        </p:nvSpPr>
        <p:spPr>
          <a:xfrm>
            <a:off x="2796611" y="3115318"/>
            <a:ext cx="5868411" cy="1067542"/>
          </a:xfrm>
          <a:prstGeom prst="rect">
            <a:avLst/>
          </a:prstGeom>
          <a:solidFill>
            <a:schemeClr val="tx2">
              <a:lumMod val="20000"/>
              <a:lumOff val="80000"/>
            </a:schemeClr>
          </a:solidFill>
        </p:spPr>
        <p:txBody>
          <a:bodyPr wrap="square" rtlCol="0" anchor="ctr" anchorCtr="1">
            <a:noAutofit/>
          </a:bodyPr>
          <a:lstStyle/>
          <a:p>
            <a:r>
              <a:rPr lang="nl-NL" sz="1500" dirty="0" smtClean="0"/>
              <a:t>Bestuurlijke afspraken tussen de minister van OCW en de universiteiten: brief d.d. 14 september 2001</a:t>
            </a:r>
            <a:endParaRPr lang="nl-NL" sz="1500" dirty="0"/>
          </a:p>
        </p:txBody>
      </p:sp>
      <p:sp>
        <p:nvSpPr>
          <p:cNvPr id="12" name="Footer Placeholder 11"/>
          <p:cNvSpPr>
            <a:spLocks noGrp="1"/>
          </p:cNvSpPr>
          <p:nvPr>
            <p:ph type="ftr" sz="quarter" idx="11"/>
          </p:nvPr>
        </p:nvSpPr>
        <p:spPr/>
        <p:txBody>
          <a:bodyPr/>
          <a:lstStyle/>
          <a:p>
            <a:r>
              <a:rPr lang="nl-NL" dirty="0" smtClean="0"/>
              <a:t>Actualiteiten bekostiging in het onderwijs</a:t>
            </a:r>
            <a:endParaRPr lang="nl-NL" dirty="0"/>
          </a:p>
        </p:txBody>
      </p:sp>
    </p:spTree>
    <p:extLst>
      <p:ext uri="{BB962C8B-B14F-4D97-AF65-F5344CB8AC3E}">
        <p14:creationId xmlns:p14="http://schemas.microsoft.com/office/powerpoint/2010/main" val="2070143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l-NL" dirty="0"/>
              <a:t>ABRvS 4 februari 2015 (Universiteit Maastricht/OCW) </a:t>
            </a:r>
          </a:p>
        </p:txBody>
      </p:sp>
      <p:sp>
        <p:nvSpPr>
          <p:cNvPr id="4" name="TextBox 3"/>
          <p:cNvSpPr txBox="1"/>
          <p:nvPr/>
        </p:nvSpPr>
        <p:spPr>
          <a:xfrm>
            <a:off x="351687" y="1608416"/>
            <a:ext cx="8433164" cy="753294"/>
          </a:xfrm>
          <a:prstGeom prst="rect">
            <a:avLst/>
          </a:prstGeom>
          <a:solidFill>
            <a:schemeClr val="tx2"/>
          </a:solidFill>
        </p:spPr>
        <p:txBody>
          <a:bodyPr wrap="square" rtlCol="0" anchor="ctr" anchorCtr="1">
            <a:noAutofit/>
          </a:bodyPr>
          <a:lstStyle/>
          <a:p>
            <a:r>
              <a:rPr lang="nl-NL" dirty="0" smtClean="0">
                <a:solidFill>
                  <a:schemeClr val="bg1"/>
                </a:solidFill>
              </a:rPr>
              <a:t>Oordeel Afdeling</a:t>
            </a:r>
            <a:endParaRPr lang="nl-NL" dirty="0">
              <a:solidFill>
                <a:schemeClr val="bg1"/>
              </a:solidFill>
            </a:endParaRPr>
          </a:p>
        </p:txBody>
      </p:sp>
      <p:sp>
        <p:nvSpPr>
          <p:cNvPr id="5" name="TextBox 4"/>
          <p:cNvSpPr txBox="1"/>
          <p:nvPr/>
        </p:nvSpPr>
        <p:spPr>
          <a:xfrm>
            <a:off x="351687" y="2525485"/>
            <a:ext cx="8433164" cy="4066903"/>
          </a:xfrm>
          <a:prstGeom prst="rect">
            <a:avLst/>
          </a:prstGeom>
          <a:solidFill>
            <a:schemeClr val="tx2">
              <a:lumMod val="20000"/>
              <a:lumOff val="80000"/>
            </a:schemeClr>
          </a:solidFill>
        </p:spPr>
        <p:txBody>
          <a:bodyPr wrap="square" rtlCol="0" anchor="ctr" anchorCtr="1">
            <a:noAutofit/>
          </a:bodyPr>
          <a:lstStyle/>
          <a:p>
            <a:r>
              <a:rPr lang="nl-NL" sz="1450" dirty="0" smtClean="0"/>
              <a:t>Anders </a:t>
            </a:r>
            <a:r>
              <a:rPr lang="nl-NL" sz="1450" dirty="0"/>
              <a:t>dan de rechtbank is de Afdeling van oordeel dat </a:t>
            </a:r>
            <a:r>
              <a:rPr lang="nl-NL" sz="1450" b="1" dirty="0"/>
              <a:t>uit deze correspondentie niet blijkt dat de minister heeft ingestemd met een volledige vergoeding voor ingroei van de opleiding bovenop de compensatie van de wijziging van de bekostiging van hoog naar laag</a:t>
            </a:r>
            <a:r>
              <a:rPr lang="nl-NL" sz="1450" dirty="0"/>
              <a:t>. Veeleer kan daaruit worden opgemaakt dat de minister is uitgegaan van een gedeeltelijke vergoeding voor de ingroei van de opleiding en een andere uitleg heeft gegeven aan de in de brief van 9 september 1999 vastgelegde afspraken dan de universiteit. Deze brief is niet eenduidig, nu uit de zinsnede: "De UM ontvangt hiervoor m.i.v. 2001 structurele compensatie (via ophoging vaste voeten PBM) ter grootte van 3 </a:t>
            </a:r>
            <a:r>
              <a:rPr lang="nl-NL" sz="1450" dirty="0" err="1"/>
              <a:t>mln</a:t>
            </a:r>
            <a:r>
              <a:rPr lang="nl-NL" sz="1450" dirty="0"/>
              <a:t>; zijnde het verschil tussen hoge en lage bekostiging op basis van een volgroeide faculteit met betrekking tot instroom, diploma’s en promoties" ook kan worden opgemaakt dat het bedrag van ƒ 3.000.000,00 ziet op de compensatie voor het verschil tussen hoge en lage bekostiging op basis van een volgroeide faculteit, zodat de vergoeding voor ingroei is inbegrepen.</a:t>
            </a:r>
          </a:p>
          <a:p>
            <a:r>
              <a:rPr lang="nl-NL" sz="1450" dirty="0"/>
              <a:t>Ook uit de berekeningen valt niet af te leiden dat de minister heeft ingestemd met een volledige vergoeding voor de ingroei van de opleiding, of een gedeeltelijke. Uit de berekening van zowel de minister als de universiteit vloeit voort dat de compensatie voor het verschil tussen hoge en lage bekostiging ƒ 1.800.000,00 bedraagt. De universiteit heeft evenwel geen ƒ 1.800.000,00 van de minister ontvangen, maar ƒ 3.000.000,00. Hieruit volgt dat de universiteit bovenop de compensatie voor het verschil van hoge naar lage bekostiging een bedrag van ƒ 1.200.000,00 heeft ontvangen. Niet valt in te zien waarom de minister haar dit hogere bedrag zou toekennen als het niet mede betrekking had op de ingroei van de opleiding.</a:t>
            </a:r>
          </a:p>
        </p:txBody>
      </p:sp>
      <p:sp>
        <p:nvSpPr>
          <p:cNvPr id="6" name="Footer Placeholder 5"/>
          <p:cNvSpPr>
            <a:spLocks noGrp="1"/>
          </p:cNvSpPr>
          <p:nvPr>
            <p:ph type="ftr" sz="quarter" idx="11"/>
          </p:nvPr>
        </p:nvSpPr>
        <p:spPr/>
        <p:txBody>
          <a:bodyPr/>
          <a:lstStyle/>
          <a:p>
            <a:r>
              <a:rPr lang="nl-NL" dirty="0" smtClean="0"/>
              <a:t>Actualiteiten bekostiging in het onderwijs</a:t>
            </a:r>
            <a:endParaRPr lang="nl-NL" dirty="0"/>
          </a:p>
        </p:txBody>
      </p:sp>
    </p:spTree>
    <p:extLst>
      <p:ext uri="{BB962C8B-B14F-4D97-AF65-F5344CB8AC3E}">
        <p14:creationId xmlns:p14="http://schemas.microsoft.com/office/powerpoint/2010/main" val="34289743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chkSlide_4">
    <p:spTree>
      <p:nvGrpSpPr>
        <p:cNvPr id="1" name=""/>
        <p:cNvGrpSpPr/>
        <p:nvPr/>
      </p:nvGrpSpPr>
      <p:grpSpPr>
        <a:xfrm>
          <a:off x="0" y="0"/>
          <a:ext cx="0" cy="0"/>
          <a:chOff x="0" y="0"/>
          <a:chExt cx="0" cy="0"/>
        </a:xfrm>
      </p:grpSpPr>
    </p:spTree>
    <p:extLst>
      <p:ext uri="{BB962C8B-B14F-4D97-AF65-F5344CB8AC3E}">
        <p14:creationId xmlns:p14="http://schemas.microsoft.com/office/powerpoint/2010/main" val="963441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chkSlide_3">
    <p:spTree>
      <p:nvGrpSpPr>
        <p:cNvPr id="1" name=""/>
        <p:cNvGrpSpPr/>
        <p:nvPr/>
      </p:nvGrpSpPr>
      <p:grpSpPr>
        <a:xfrm>
          <a:off x="0" y="0"/>
          <a:ext cx="0" cy="0"/>
          <a:chOff x="0" y="0"/>
          <a:chExt cx="0" cy="0"/>
        </a:xfrm>
      </p:grpSpPr>
      <p:sp>
        <p:nvSpPr>
          <p:cNvPr id="4" name="Title 3"/>
          <p:cNvSpPr>
            <a:spLocks noGrp="1"/>
          </p:cNvSpPr>
          <p:nvPr>
            <p:ph type="title"/>
          </p:nvPr>
        </p:nvSpPr>
        <p:spPr>
          <a:xfrm>
            <a:off x="351687" y="955070"/>
            <a:ext cx="8229600" cy="369332"/>
          </a:xfrm>
        </p:spPr>
        <p:txBody>
          <a:bodyPr/>
          <a:lstStyle/>
          <a:p>
            <a:r>
              <a:rPr lang="nl-NL" dirty="0" smtClean="0"/>
              <a:t>Inhoudsopgave</a:t>
            </a:r>
            <a:endParaRPr lang="nl-NL" dirty="0"/>
          </a:p>
        </p:txBody>
      </p:sp>
      <p:sp>
        <p:nvSpPr>
          <p:cNvPr id="2" name="Footer Placeholder 1"/>
          <p:cNvSpPr>
            <a:spLocks noGrp="1"/>
          </p:cNvSpPr>
          <p:nvPr>
            <p:ph type="ftr" sz="quarter" idx="11"/>
          </p:nvPr>
        </p:nvSpPr>
        <p:spPr/>
        <p:txBody>
          <a:bodyPr/>
          <a:lstStyle/>
          <a:p>
            <a:r>
              <a:rPr lang="nl-NL" dirty="0" smtClean="0"/>
              <a:t>Actualiteiten bekostiging in het onderwijs</a:t>
            </a:r>
            <a:endParaRPr lang="nl-NL" dirty="0"/>
          </a:p>
        </p:txBody>
      </p:sp>
      <p:sp>
        <p:nvSpPr>
          <p:cNvPr id="13" name="current-cb-item"/>
          <p:cNvSpPr/>
          <p:nvPr/>
        </p:nvSpPr>
        <p:spPr>
          <a:xfrm>
            <a:off x="477271" y="1727824"/>
            <a:ext cx="342900" cy="3429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smtClean="0">
                <a:solidFill>
                  <a:schemeClr val="bg1"/>
                </a:solidFill>
              </a:rPr>
              <a:t>1</a:t>
            </a:r>
            <a:endParaRPr lang="nl-NL" sz="1600" b="1" dirty="0">
              <a:solidFill>
                <a:schemeClr val="bg1"/>
              </a:solidFill>
            </a:endParaRPr>
          </a:p>
        </p:txBody>
      </p:sp>
      <p:sp>
        <p:nvSpPr>
          <p:cNvPr id="14" name="current-cb-item"/>
          <p:cNvSpPr/>
          <p:nvPr/>
        </p:nvSpPr>
        <p:spPr>
          <a:xfrm>
            <a:off x="477271" y="2518304"/>
            <a:ext cx="342900" cy="3429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smtClean="0">
                <a:solidFill>
                  <a:schemeClr val="bg1"/>
                </a:solidFill>
              </a:rPr>
              <a:t>2</a:t>
            </a:r>
            <a:endParaRPr lang="nl-NL" sz="1600" b="1" dirty="0">
              <a:solidFill>
                <a:schemeClr val="bg1"/>
              </a:solidFill>
            </a:endParaRPr>
          </a:p>
        </p:txBody>
      </p:sp>
      <p:sp>
        <p:nvSpPr>
          <p:cNvPr id="15" name="current-cb-item"/>
          <p:cNvSpPr/>
          <p:nvPr/>
        </p:nvSpPr>
        <p:spPr>
          <a:xfrm>
            <a:off x="477271" y="3308784"/>
            <a:ext cx="342900" cy="3429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smtClean="0">
                <a:solidFill>
                  <a:schemeClr val="bg1"/>
                </a:solidFill>
              </a:rPr>
              <a:t>3</a:t>
            </a:r>
            <a:endParaRPr lang="nl-NL" sz="1600" b="1" dirty="0">
              <a:solidFill>
                <a:schemeClr val="bg1"/>
              </a:solidFill>
            </a:endParaRPr>
          </a:p>
        </p:txBody>
      </p:sp>
      <p:sp>
        <p:nvSpPr>
          <p:cNvPr id="16" name="TextBox 15"/>
          <p:cNvSpPr txBox="1"/>
          <p:nvPr/>
        </p:nvSpPr>
        <p:spPr>
          <a:xfrm>
            <a:off x="1018897" y="2506501"/>
            <a:ext cx="7206928" cy="584775"/>
          </a:xfrm>
          <a:prstGeom prst="rect">
            <a:avLst/>
          </a:prstGeom>
          <a:noFill/>
        </p:spPr>
        <p:txBody>
          <a:bodyPr wrap="square" rtlCol="0">
            <a:spAutoFit/>
          </a:bodyPr>
          <a:lstStyle/>
          <a:p>
            <a:r>
              <a:rPr lang="nl-NL" sz="1600" dirty="0" smtClean="0"/>
              <a:t>ABRvS 9 maart 2016 (OCW/</a:t>
            </a:r>
            <a:r>
              <a:rPr lang="nl-NL" sz="1600" dirty="0" err="1" smtClean="0"/>
              <a:t>Merewade</a:t>
            </a:r>
            <a:r>
              <a:rPr lang="nl-NL" sz="1600" dirty="0" smtClean="0"/>
              <a:t> College)</a:t>
            </a:r>
          </a:p>
          <a:p>
            <a:r>
              <a:rPr lang="nl-NL" sz="1600" dirty="0" smtClean="0">
                <a:solidFill>
                  <a:schemeClr val="tx2"/>
                </a:solidFill>
              </a:rPr>
              <a:t>bekostiging voor school of scholengemeenschap? (VO)</a:t>
            </a:r>
            <a:endParaRPr lang="nl-NL" sz="1600" dirty="0">
              <a:solidFill>
                <a:schemeClr val="tx2"/>
              </a:solidFill>
            </a:endParaRPr>
          </a:p>
        </p:txBody>
      </p:sp>
      <p:sp>
        <p:nvSpPr>
          <p:cNvPr id="17" name="TextBox 16"/>
          <p:cNvSpPr txBox="1"/>
          <p:nvPr/>
        </p:nvSpPr>
        <p:spPr>
          <a:xfrm>
            <a:off x="1018897" y="3272589"/>
            <a:ext cx="7544967" cy="584775"/>
          </a:xfrm>
          <a:prstGeom prst="rect">
            <a:avLst/>
          </a:prstGeom>
          <a:noFill/>
        </p:spPr>
        <p:txBody>
          <a:bodyPr wrap="square" rtlCol="0">
            <a:spAutoFit/>
          </a:bodyPr>
          <a:lstStyle/>
          <a:p>
            <a:r>
              <a:rPr lang="nl-NL" sz="1600" dirty="0" smtClean="0"/>
              <a:t>ABRvS 30 september 2015 (Amsterdamse Stichtingen voor Katholiek Onderwijs/OCW) </a:t>
            </a:r>
            <a:r>
              <a:rPr lang="nl-NL" sz="1600" dirty="0" smtClean="0">
                <a:solidFill>
                  <a:schemeClr val="tx2"/>
                </a:solidFill>
              </a:rPr>
              <a:t>aanvang bijzondere school en bekostiging (PO)</a:t>
            </a:r>
          </a:p>
        </p:txBody>
      </p:sp>
      <p:sp>
        <p:nvSpPr>
          <p:cNvPr id="20" name="current-cb-item"/>
          <p:cNvSpPr/>
          <p:nvPr/>
        </p:nvSpPr>
        <p:spPr>
          <a:xfrm>
            <a:off x="477271" y="4099264"/>
            <a:ext cx="342900" cy="3429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smtClean="0">
                <a:solidFill>
                  <a:schemeClr val="bg1"/>
                </a:solidFill>
              </a:rPr>
              <a:t>4</a:t>
            </a:r>
            <a:endParaRPr lang="nl-NL" sz="1600" b="1" dirty="0">
              <a:solidFill>
                <a:schemeClr val="bg1"/>
              </a:solidFill>
            </a:endParaRPr>
          </a:p>
        </p:txBody>
      </p:sp>
      <p:sp>
        <p:nvSpPr>
          <p:cNvPr id="21" name="TextBox 20"/>
          <p:cNvSpPr txBox="1"/>
          <p:nvPr/>
        </p:nvSpPr>
        <p:spPr>
          <a:xfrm>
            <a:off x="1018897" y="4038677"/>
            <a:ext cx="7544967" cy="584775"/>
          </a:xfrm>
          <a:prstGeom prst="rect">
            <a:avLst/>
          </a:prstGeom>
          <a:noFill/>
        </p:spPr>
        <p:txBody>
          <a:bodyPr wrap="square" rtlCol="0">
            <a:spAutoFit/>
          </a:bodyPr>
          <a:lstStyle/>
          <a:p>
            <a:r>
              <a:rPr lang="nl-NL" sz="1600" dirty="0" smtClean="0"/>
              <a:t>ABRvS 23 september 2015 (Martinuscollege/het college van B&amp;W van Stede Broec) </a:t>
            </a:r>
            <a:r>
              <a:rPr lang="nl-NL" sz="1600" dirty="0" smtClean="0">
                <a:solidFill>
                  <a:schemeClr val="tx2"/>
                </a:solidFill>
              </a:rPr>
              <a:t>spoedaanvraag bekostiging  voorzieningen huisvesting (VO)</a:t>
            </a:r>
            <a:endParaRPr lang="nl-NL" sz="1600" dirty="0">
              <a:solidFill>
                <a:schemeClr val="tx2"/>
              </a:solidFill>
            </a:endParaRPr>
          </a:p>
        </p:txBody>
      </p:sp>
      <p:sp>
        <p:nvSpPr>
          <p:cNvPr id="24" name="current-cb-item"/>
          <p:cNvSpPr/>
          <p:nvPr/>
        </p:nvSpPr>
        <p:spPr>
          <a:xfrm>
            <a:off x="477271" y="4889744"/>
            <a:ext cx="342900" cy="3429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smtClean="0">
                <a:solidFill>
                  <a:schemeClr val="bg1"/>
                </a:solidFill>
              </a:rPr>
              <a:t>5</a:t>
            </a:r>
            <a:endParaRPr lang="nl-NL" sz="1600" b="1" dirty="0">
              <a:solidFill>
                <a:schemeClr val="bg1"/>
              </a:solidFill>
            </a:endParaRPr>
          </a:p>
        </p:txBody>
      </p:sp>
      <p:sp>
        <p:nvSpPr>
          <p:cNvPr id="25" name="TextBox 24"/>
          <p:cNvSpPr txBox="1"/>
          <p:nvPr/>
        </p:nvSpPr>
        <p:spPr>
          <a:xfrm>
            <a:off x="1018897" y="4804765"/>
            <a:ext cx="7544967" cy="584775"/>
          </a:xfrm>
          <a:prstGeom prst="rect">
            <a:avLst/>
          </a:prstGeom>
          <a:noFill/>
        </p:spPr>
        <p:txBody>
          <a:bodyPr wrap="square" rtlCol="0">
            <a:spAutoFit/>
          </a:bodyPr>
          <a:lstStyle/>
          <a:p>
            <a:r>
              <a:rPr lang="nl-NL" sz="1600" dirty="0" smtClean="0"/>
              <a:t>ABRvS 25 februari 2015 (Hogeschool Rotterdam/OCW) </a:t>
            </a:r>
          </a:p>
          <a:p>
            <a:r>
              <a:rPr lang="nl-NL" sz="1600" dirty="0" smtClean="0">
                <a:solidFill>
                  <a:schemeClr val="tx2"/>
                </a:solidFill>
              </a:rPr>
              <a:t>wettelijke grondslag opschorting bekostiging (HO)</a:t>
            </a:r>
            <a:endParaRPr lang="nl-NL" sz="1600" dirty="0">
              <a:solidFill>
                <a:schemeClr val="tx2"/>
              </a:solidFill>
            </a:endParaRPr>
          </a:p>
        </p:txBody>
      </p:sp>
      <p:sp>
        <p:nvSpPr>
          <p:cNvPr id="18" name="TextBox 17"/>
          <p:cNvSpPr txBox="1"/>
          <p:nvPr/>
        </p:nvSpPr>
        <p:spPr>
          <a:xfrm>
            <a:off x="1018897" y="1711211"/>
            <a:ext cx="7206928" cy="613977"/>
          </a:xfrm>
          <a:prstGeom prst="rect">
            <a:avLst/>
          </a:prstGeom>
          <a:noFill/>
        </p:spPr>
        <p:txBody>
          <a:bodyPr wrap="square" rtlCol="0">
            <a:noAutofit/>
          </a:bodyPr>
          <a:lstStyle/>
          <a:p>
            <a:r>
              <a:rPr lang="nl-NL" sz="1600" dirty="0" smtClean="0"/>
              <a:t>Overzicht financiering (bekostigde) onderwijsinstellingen</a:t>
            </a:r>
            <a:endParaRPr lang="nl-NL" sz="1600" dirty="0">
              <a:solidFill>
                <a:schemeClr val="tx2"/>
              </a:solidFill>
            </a:endParaRPr>
          </a:p>
        </p:txBody>
      </p:sp>
      <p:sp>
        <p:nvSpPr>
          <p:cNvPr id="22" name="current-cb-item"/>
          <p:cNvSpPr/>
          <p:nvPr/>
        </p:nvSpPr>
        <p:spPr>
          <a:xfrm>
            <a:off x="477271" y="5680222"/>
            <a:ext cx="342900" cy="3429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6</a:t>
            </a:r>
          </a:p>
        </p:txBody>
      </p:sp>
      <p:sp>
        <p:nvSpPr>
          <p:cNvPr id="23" name="TextBox 22"/>
          <p:cNvSpPr txBox="1"/>
          <p:nvPr/>
        </p:nvSpPr>
        <p:spPr>
          <a:xfrm>
            <a:off x="1018897" y="5570853"/>
            <a:ext cx="7544967" cy="584775"/>
          </a:xfrm>
          <a:prstGeom prst="rect">
            <a:avLst/>
          </a:prstGeom>
          <a:noFill/>
        </p:spPr>
        <p:txBody>
          <a:bodyPr wrap="square" rtlCol="0">
            <a:spAutoFit/>
          </a:bodyPr>
          <a:lstStyle/>
          <a:p>
            <a:r>
              <a:rPr lang="nl-NL" sz="1600" dirty="0" smtClean="0"/>
              <a:t>ABRvS 4 februari 2015 (Universiteit Maastricht/OCW) </a:t>
            </a:r>
          </a:p>
          <a:p>
            <a:r>
              <a:rPr lang="nl-NL" sz="1600" dirty="0">
                <a:solidFill>
                  <a:schemeClr val="tx2"/>
                </a:solidFill>
              </a:rPr>
              <a:t>v</a:t>
            </a:r>
            <a:r>
              <a:rPr lang="nl-NL" sz="1600" dirty="0" smtClean="0">
                <a:solidFill>
                  <a:schemeClr val="tx2"/>
                </a:solidFill>
              </a:rPr>
              <a:t>erzoek verhoging bekostiging (HO)</a:t>
            </a:r>
            <a:endParaRPr lang="nl-NL" sz="1600" dirty="0">
              <a:solidFill>
                <a:schemeClr val="tx2"/>
              </a:solidFill>
            </a:endParaRPr>
          </a:p>
        </p:txBody>
      </p:sp>
    </p:spTree>
    <p:extLst>
      <p:ext uri="{BB962C8B-B14F-4D97-AF65-F5344CB8AC3E}">
        <p14:creationId xmlns:p14="http://schemas.microsoft.com/office/powerpoint/2010/main" val="3034893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1653" y="955070"/>
            <a:ext cx="8433164" cy="369332"/>
          </a:xfrm>
        </p:spPr>
        <p:txBody>
          <a:bodyPr/>
          <a:lstStyle/>
          <a:p>
            <a:r>
              <a:rPr lang="nl-NL" dirty="0" smtClean="0"/>
              <a:t>Overzicht financiering (bekostigde) onderwijsinstellingen</a:t>
            </a:r>
            <a:endParaRPr lang="nl-NL" dirty="0"/>
          </a:p>
        </p:txBody>
      </p:sp>
      <p:sp>
        <p:nvSpPr>
          <p:cNvPr id="8" name="TextBox 7"/>
          <p:cNvSpPr txBox="1"/>
          <p:nvPr/>
        </p:nvSpPr>
        <p:spPr>
          <a:xfrm>
            <a:off x="1919937" y="2940095"/>
            <a:ext cx="2307771" cy="1071085"/>
          </a:xfrm>
          <a:prstGeom prst="rect">
            <a:avLst/>
          </a:prstGeom>
          <a:solidFill>
            <a:schemeClr val="tx2">
              <a:lumMod val="60000"/>
              <a:lumOff val="40000"/>
            </a:schemeClr>
          </a:solidFill>
        </p:spPr>
        <p:txBody>
          <a:bodyPr wrap="square" rtlCol="0" anchor="ctr" anchorCtr="1">
            <a:noAutofit/>
          </a:bodyPr>
          <a:lstStyle/>
          <a:p>
            <a:r>
              <a:rPr lang="nl-NL" sz="1500" dirty="0" smtClean="0">
                <a:solidFill>
                  <a:schemeClr val="bg1"/>
                </a:solidFill>
              </a:rPr>
              <a:t>Eigen bijdragen</a:t>
            </a:r>
            <a:endParaRPr lang="nl-NL" sz="1500" dirty="0">
              <a:solidFill>
                <a:schemeClr val="bg1"/>
              </a:solidFill>
            </a:endParaRPr>
          </a:p>
        </p:txBody>
      </p:sp>
      <p:sp>
        <p:nvSpPr>
          <p:cNvPr id="9" name="TextBox 8"/>
          <p:cNvSpPr txBox="1"/>
          <p:nvPr/>
        </p:nvSpPr>
        <p:spPr>
          <a:xfrm>
            <a:off x="5046884" y="2940095"/>
            <a:ext cx="2307771" cy="1071085"/>
          </a:xfrm>
          <a:prstGeom prst="rect">
            <a:avLst/>
          </a:prstGeom>
          <a:solidFill>
            <a:schemeClr val="tx2">
              <a:lumMod val="60000"/>
              <a:lumOff val="40000"/>
            </a:schemeClr>
          </a:solidFill>
        </p:spPr>
        <p:txBody>
          <a:bodyPr wrap="square" rtlCol="0" anchor="ctr" anchorCtr="1">
            <a:noAutofit/>
          </a:bodyPr>
          <a:lstStyle/>
          <a:p>
            <a:r>
              <a:rPr lang="nl-NL" sz="1500" dirty="0" smtClean="0">
                <a:solidFill>
                  <a:schemeClr val="bg1"/>
                </a:solidFill>
              </a:rPr>
              <a:t>Sponsoring</a:t>
            </a:r>
            <a:endParaRPr lang="nl-NL" sz="1500" dirty="0">
              <a:solidFill>
                <a:schemeClr val="bg1"/>
              </a:solidFill>
            </a:endParaRPr>
          </a:p>
        </p:txBody>
      </p:sp>
      <p:sp>
        <p:nvSpPr>
          <p:cNvPr id="11" name="TextBox 10"/>
          <p:cNvSpPr txBox="1"/>
          <p:nvPr/>
        </p:nvSpPr>
        <p:spPr>
          <a:xfrm>
            <a:off x="351687" y="4381704"/>
            <a:ext cx="1633867" cy="1071085"/>
          </a:xfrm>
          <a:prstGeom prst="rect">
            <a:avLst/>
          </a:prstGeom>
          <a:solidFill>
            <a:schemeClr val="tx2"/>
          </a:solidFill>
        </p:spPr>
        <p:txBody>
          <a:bodyPr wrap="square" rtlCol="0" anchor="ctr" anchorCtr="1">
            <a:noAutofit/>
          </a:bodyPr>
          <a:lstStyle/>
          <a:p>
            <a:r>
              <a:rPr lang="nl-NL" sz="1500" dirty="0" smtClean="0">
                <a:solidFill>
                  <a:schemeClr val="bg1"/>
                </a:solidFill>
              </a:rPr>
              <a:t>Voor het eerst in aanmerking komen voor bekostiging</a:t>
            </a:r>
            <a:endParaRPr lang="nl-NL" sz="1500" dirty="0">
              <a:solidFill>
                <a:schemeClr val="bg1"/>
              </a:solidFill>
            </a:endParaRPr>
          </a:p>
        </p:txBody>
      </p:sp>
      <p:sp>
        <p:nvSpPr>
          <p:cNvPr id="12" name="TextBox 11"/>
          <p:cNvSpPr txBox="1"/>
          <p:nvPr/>
        </p:nvSpPr>
        <p:spPr>
          <a:xfrm>
            <a:off x="2051511" y="4381704"/>
            <a:ext cx="1633867" cy="1071085"/>
          </a:xfrm>
          <a:prstGeom prst="rect">
            <a:avLst/>
          </a:prstGeom>
          <a:solidFill>
            <a:schemeClr val="tx2"/>
          </a:solidFill>
        </p:spPr>
        <p:txBody>
          <a:bodyPr wrap="square" rtlCol="0" anchor="ctr" anchorCtr="1">
            <a:noAutofit/>
          </a:bodyPr>
          <a:lstStyle/>
          <a:p>
            <a:r>
              <a:rPr lang="nl-NL" sz="1500" dirty="0" smtClean="0">
                <a:solidFill>
                  <a:schemeClr val="bg1"/>
                </a:solidFill>
              </a:rPr>
              <a:t>Jaarlijkse vaststelling van bekostiging</a:t>
            </a:r>
            <a:endParaRPr lang="nl-NL" sz="1500" dirty="0">
              <a:solidFill>
                <a:schemeClr val="bg1"/>
              </a:solidFill>
            </a:endParaRPr>
          </a:p>
        </p:txBody>
      </p:sp>
      <p:sp>
        <p:nvSpPr>
          <p:cNvPr id="13" name="TextBox 12"/>
          <p:cNvSpPr txBox="1"/>
          <p:nvPr/>
        </p:nvSpPr>
        <p:spPr>
          <a:xfrm>
            <a:off x="3751335" y="4381704"/>
            <a:ext cx="1633867" cy="1071085"/>
          </a:xfrm>
          <a:prstGeom prst="rect">
            <a:avLst/>
          </a:prstGeom>
          <a:solidFill>
            <a:schemeClr val="tx2"/>
          </a:solidFill>
        </p:spPr>
        <p:txBody>
          <a:bodyPr wrap="square" rtlCol="0" anchor="ctr" anchorCtr="1">
            <a:noAutofit/>
          </a:bodyPr>
          <a:lstStyle/>
          <a:p>
            <a:r>
              <a:rPr lang="nl-NL" sz="1500" dirty="0" smtClean="0">
                <a:solidFill>
                  <a:schemeClr val="bg1"/>
                </a:solidFill>
              </a:rPr>
              <a:t>Verzoek om extra bekostiging</a:t>
            </a:r>
            <a:endParaRPr lang="nl-NL" sz="1500" dirty="0">
              <a:solidFill>
                <a:schemeClr val="bg1"/>
              </a:solidFill>
            </a:endParaRPr>
          </a:p>
        </p:txBody>
      </p:sp>
      <p:sp>
        <p:nvSpPr>
          <p:cNvPr id="14" name="TextBox 13"/>
          <p:cNvSpPr txBox="1"/>
          <p:nvPr/>
        </p:nvSpPr>
        <p:spPr>
          <a:xfrm>
            <a:off x="5451159" y="4381704"/>
            <a:ext cx="1633867" cy="1071085"/>
          </a:xfrm>
          <a:prstGeom prst="rect">
            <a:avLst/>
          </a:prstGeom>
          <a:solidFill>
            <a:schemeClr val="tx2"/>
          </a:solidFill>
        </p:spPr>
        <p:txBody>
          <a:bodyPr wrap="square" rtlCol="0" anchor="ctr" anchorCtr="1">
            <a:noAutofit/>
          </a:bodyPr>
          <a:lstStyle/>
          <a:p>
            <a:r>
              <a:rPr lang="nl-NL" sz="1500" dirty="0" smtClean="0">
                <a:solidFill>
                  <a:schemeClr val="bg1"/>
                </a:solidFill>
              </a:rPr>
              <a:t>Prestatie-bekostiging: andere juridische duiding?</a:t>
            </a:r>
            <a:endParaRPr lang="nl-NL" sz="1500" dirty="0">
              <a:solidFill>
                <a:schemeClr val="bg1"/>
              </a:solidFill>
            </a:endParaRPr>
          </a:p>
        </p:txBody>
      </p:sp>
      <p:sp>
        <p:nvSpPr>
          <p:cNvPr id="15" name="TextBox 14"/>
          <p:cNvSpPr txBox="1"/>
          <p:nvPr/>
        </p:nvSpPr>
        <p:spPr>
          <a:xfrm>
            <a:off x="7150985" y="4381704"/>
            <a:ext cx="1633866" cy="1071085"/>
          </a:xfrm>
          <a:prstGeom prst="rect">
            <a:avLst/>
          </a:prstGeom>
          <a:solidFill>
            <a:schemeClr val="tx2"/>
          </a:solidFill>
        </p:spPr>
        <p:txBody>
          <a:bodyPr wrap="square" rtlCol="0" anchor="ctr" anchorCtr="1">
            <a:noAutofit/>
          </a:bodyPr>
          <a:lstStyle/>
          <a:p>
            <a:r>
              <a:rPr lang="nl-NL" sz="1500" dirty="0" smtClean="0">
                <a:solidFill>
                  <a:schemeClr val="bg1"/>
                </a:solidFill>
              </a:rPr>
              <a:t>sanctie: opschorting, inhouding, terugvordering</a:t>
            </a:r>
            <a:endParaRPr lang="nl-NL" sz="1500" dirty="0">
              <a:solidFill>
                <a:schemeClr val="bg1"/>
              </a:solidFill>
            </a:endParaRPr>
          </a:p>
        </p:txBody>
      </p:sp>
      <p:sp>
        <p:nvSpPr>
          <p:cNvPr id="21" name="TextBox 20"/>
          <p:cNvSpPr txBox="1"/>
          <p:nvPr/>
        </p:nvSpPr>
        <p:spPr>
          <a:xfrm>
            <a:off x="489740" y="1617278"/>
            <a:ext cx="1144127" cy="1071085"/>
          </a:xfrm>
          <a:prstGeom prst="rect">
            <a:avLst/>
          </a:prstGeom>
          <a:solidFill>
            <a:schemeClr val="tx2"/>
          </a:solidFill>
        </p:spPr>
        <p:txBody>
          <a:bodyPr wrap="square" rtlCol="0" anchor="ctr" anchorCtr="1">
            <a:noAutofit/>
          </a:bodyPr>
          <a:lstStyle/>
          <a:p>
            <a:r>
              <a:rPr lang="nl-NL" sz="1400" dirty="0" smtClean="0">
                <a:solidFill>
                  <a:schemeClr val="bg1"/>
                </a:solidFill>
              </a:rPr>
              <a:t>Reguliere bekostiging</a:t>
            </a:r>
          </a:p>
          <a:p>
            <a:r>
              <a:rPr lang="nl-NL" sz="1400" dirty="0" smtClean="0">
                <a:solidFill>
                  <a:schemeClr val="bg1"/>
                </a:solidFill>
              </a:rPr>
              <a:t>(onderwijs &amp; onderzoek)</a:t>
            </a:r>
          </a:p>
        </p:txBody>
      </p:sp>
      <p:sp>
        <p:nvSpPr>
          <p:cNvPr id="22" name="TextBox 21"/>
          <p:cNvSpPr txBox="1"/>
          <p:nvPr/>
        </p:nvSpPr>
        <p:spPr>
          <a:xfrm>
            <a:off x="3350134" y="1620313"/>
            <a:ext cx="1144127" cy="1071085"/>
          </a:xfrm>
          <a:prstGeom prst="rect">
            <a:avLst/>
          </a:prstGeom>
          <a:solidFill>
            <a:schemeClr val="tx2"/>
          </a:solidFill>
        </p:spPr>
        <p:txBody>
          <a:bodyPr wrap="square" rtlCol="0" anchor="ctr" anchorCtr="1">
            <a:noAutofit/>
          </a:bodyPr>
          <a:lstStyle/>
          <a:p>
            <a:r>
              <a:rPr lang="nl-NL" sz="1400" dirty="0" smtClean="0">
                <a:solidFill>
                  <a:schemeClr val="bg1"/>
                </a:solidFill>
              </a:rPr>
              <a:t>Bekostiging huisvesting </a:t>
            </a:r>
          </a:p>
          <a:p>
            <a:r>
              <a:rPr lang="nl-NL" sz="1400" dirty="0" smtClean="0">
                <a:solidFill>
                  <a:schemeClr val="bg1"/>
                </a:solidFill>
              </a:rPr>
              <a:t>(PO, VO)</a:t>
            </a:r>
            <a:endParaRPr lang="nl-NL" sz="1400" dirty="0">
              <a:solidFill>
                <a:schemeClr val="bg1"/>
              </a:solidFill>
            </a:endParaRPr>
          </a:p>
        </p:txBody>
      </p:sp>
      <p:sp>
        <p:nvSpPr>
          <p:cNvPr id="23" name="TextBox 22"/>
          <p:cNvSpPr txBox="1"/>
          <p:nvPr/>
        </p:nvSpPr>
        <p:spPr>
          <a:xfrm>
            <a:off x="4780331" y="1623348"/>
            <a:ext cx="1144127" cy="1071085"/>
          </a:xfrm>
          <a:prstGeom prst="rect">
            <a:avLst/>
          </a:prstGeom>
          <a:solidFill>
            <a:schemeClr val="tx2"/>
          </a:solidFill>
        </p:spPr>
        <p:txBody>
          <a:bodyPr wrap="square" rtlCol="0" anchor="ctr" anchorCtr="1">
            <a:noAutofit/>
          </a:bodyPr>
          <a:lstStyle/>
          <a:p>
            <a:r>
              <a:rPr lang="nl-NL" sz="1400" dirty="0" smtClean="0">
                <a:solidFill>
                  <a:schemeClr val="bg1"/>
                </a:solidFill>
              </a:rPr>
              <a:t>Aanvullende bekostiging/</a:t>
            </a:r>
          </a:p>
          <a:p>
            <a:r>
              <a:rPr lang="nl-NL" sz="1400" dirty="0" smtClean="0">
                <a:solidFill>
                  <a:schemeClr val="bg1"/>
                </a:solidFill>
              </a:rPr>
              <a:t>Middelen</a:t>
            </a:r>
            <a:endParaRPr lang="nl-NL" sz="1400" dirty="0">
              <a:solidFill>
                <a:schemeClr val="bg1"/>
              </a:solidFill>
            </a:endParaRPr>
          </a:p>
        </p:txBody>
      </p:sp>
      <p:sp>
        <p:nvSpPr>
          <p:cNvPr id="24" name="TextBox 23"/>
          <p:cNvSpPr txBox="1"/>
          <p:nvPr/>
        </p:nvSpPr>
        <p:spPr>
          <a:xfrm>
            <a:off x="6210528" y="1626383"/>
            <a:ext cx="1144127" cy="1071085"/>
          </a:xfrm>
          <a:prstGeom prst="rect">
            <a:avLst/>
          </a:prstGeom>
          <a:solidFill>
            <a:schemeClr val="tx2"/>
          </a:solidFill>
        </p:spPr>
        <p:txBody>
          <a:bodyPr wrap="square" rtlCol="0" anchor="ctr" anchorCtr="1">
            <a:noAutofit/>
          </a:bodyPr>
          <a:lstStyle/>
          <a:p>
            <a:r>
              <a:rPr lang="nl-NL" sz="1400" dirty="0" err="1" smtClean="0">
                <a:solidFill>
                  <a:schemeClr val="bg1"/>
                </a:solidFill>
              </a:rPr>
              <a:t>Prestatiebox</a:t>
            </a:r>
            <a:endParaRPr lang="nl-NL" sz="1400" dirty="0" smtClean="0">
              <a:solidFill>
                <a:schemeClr val="bg1"/>
              </a:solidFill>
            </a:endParaRPr>
          </a:p>
          <a:p>
            <a:r>
              <a:rPr lang="nl-NL" sz="1400" dirty="0" smtClean="0">
                <a:solidFill>
                  <a:schemeClr val="bg1"/>
                </a:solidFill>
              </a:rPr>
              <a:t>Kwaliteits-afspraken</a:t>
            </a:r>
          </a:p>
          <a:p>
            <a:r>
              <a:rPr lang="nl-NL" sz="1400" dirty="0" smtClean="0">
                <a:solidFill>
                  <a:schemeClr val="bg1"/>
                </a:solidFill>
              </a:rPr>
              <a:t>prestatie-bekostiging</a:t>
            </a:r>
            <a:endParaRPr lang="nl-NL" sz="1400" dirty="0">
              <a:solidFill>
                <a:schemeClr val="bg1"/>
              </a:solidFill>
            </a:endParaRPr>
          </a:p>
        </p:txBody>
      </p:sp>
      <p:sp>
        <p:nvSpPr>
          <p:cNvPr id="25" name="TextBox 24"/>
          <p:cNvSpPr txBox="1"/>
          <p:nvPr/>
        </p:nvSpPr>
        <p:spPr>
          <a:xfrm>
            <a:off x="7640724" y="1629418"/>
            <a:ext cx="1144126" cy="1071085"/>
          </a:xfrm>
          <a:prstGeom prst="rect">
            <a:avLst/>
          </a:prstGeom>
          <a:solidFill>
            <a:schemeClr val="tx2"/>
          </a:solidFill>
        </p:spPr>
        <p:txBody>
          <a:bodyPr wrap="square" rtlCol="0" anchor="ctr" anchorCtr="1">
            <a:noAutofit/>
          </a:bodyPr>
          <a:lstStyle/>
          <a:p>
            <a:r>
              <a:rPr lang="nl-NL" sz="1400" dirty="0" smtClean="0">
                <a:solidFill>
                  <a:schemeClr val="bg1"/>
                </a:solidFill>
              </a:rPr>
              <a:t>Subsidie</a:t>
            </a:r>
            <a:endParaRPr lang="nl-NL" sz="1400" dirty="0">
              <a:solidFill>
                <a:schemeClr val="bg1"/>
              </a:solidFill>
            </a:endParaRPr>
          </a:p>
        </p:txBody>
      </p:sp>
      <p:sp>
        <p:nvSpPr>
          <p:cNvPr id="26" name="current-cb-item"/>
          <p:cNvSpPr/>
          <p:nvPr/>
        </p:nvSpPr>
        <p:spPr>
          <a:xfrm>
            <a:off x="180237" y="993737"/>
            <a:ext cx="342900" cy="3429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smtClean="0">
                <a:solidFill>
                  <a:schemeClr val="bg1"/>
                </a:solidFill>
              </a:rPr>
              <a:t>1</a:t>
            </a:r>
            <a:endParaRPr lang="nl-NL" sz="1600" b="1" dirty="0">
              <a:solidFill>
                <a:schemeClr val="bg1"/>
              </a:solidFill>
            </a:endParaRPr>
          </a:p>
        </p:txBody>
      </p:sp>
      <p:sp>
        <p:nvSpPr>
          <p:cNvPr id="27" name="TextBox 26"/>
          <p:cNvSpPr txBox="1"/>
          <p:nvPr/>
        </p:nvSpPr>
        <p:spPr>
          <a:xfrm>
            <a:off x="1919937" y="1629418"/>
            <a:ext cx="1144127" cy="1071085"/>
          </a:xfrm>
          <a:prstGeom prst="rect">
            <a:avLst/>
          </a:prstGeom>
          <a:solidFill>
            <a:schemeClr val="tx2"/>
          </a:solidFill>
        </p:spPr>
        <p:txBody>
          <a:bodyPr wrap="square" rtlCol="0" anchor="ctr" anchorCtr="1">
            <a:noAutofit/>
          </a:bodyPr>
          <a:lstStyle/>
          <a:p>
            <a:r>
              <a:rPr lang="nl-NL" sz="1380" dirty="0" smtClean="0">
                <a:solidFill>
                  <a:schemeClr val="bg1"/>
                </a:solidFill>
              </a:rPr>
              <a:t>Geoormerkte</a:t>
            </a:r>
          </a:p>
          <a:p>
            <a:r>
              <a:rPr lang="nl-NL" sz="1400" dirty="0" smtClean="0">
                <a:solidFill>
                  <a:schemeClr val="bg1"/>
                </a:solidFill>
              </a:rPr>
              <a:t>bekostiging</a:t>
            </a:r>
          </a:p>
        </p:txBody>
      </p:sp>
      <p:sp>
        <p:nvSpPr>
          <p:cNvPr id="28" name="Footer Placeholder 27"/>
          <p:cNvSpPr>
            <a:spLocks noGrp="1"/>
          </p:cNvSpPr>
          <p:nvPr>
            <p:ph type="ftr" sz="quarter" idx="11"/>
          </p:nvPr>
        </p:nvSpPr>
        <p:spPr/>
        <p:txBody>
          <a:bodyPr/>
          <a:lstStyle/>
          <a:p>
            <a:r>
              <a:rPr lang="nl-NL" dirty="0" smtClean="0"/>
              <a:t>Actualiteiten bekostiging in het onderwijs</a:t>
            </a:r>
            <a:endParaRPr lang="nl-NL" dirty="0"/>
          </a:p>
        </p:txBody>
      </p:sp>
    </p:spTree>
    <p:extLst>
      <p:ext uri="{BB962C8B-B14F-4D97-AF65-F5344CB8AC3E}">
        <p14:creationId xmlns:p14="http://schemas.microsoft.com/office/powerpoint/2010/main" val="262037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40106" y="955070"/>
            <a:ext cx="8433164" cy="369332"/>
          </a:xfrm>
        </p:spPr>
        <p:txBody>
          <a:bodyPr/>
          <a:lstStyle/>
          <a:p>
            <a:r>
              <a:rPr lang="nl-NL" dirty="0"/>
              <a:t>ABRvS 9 maart 2016 (OCW/</a:t>
            </a:r>
            <a:r>
              <a:rPr lang="nl-NL" dirty="0" err="1"/>
              <a:t>Merewade</a:t>
            </a:r>
            <a:r>
              <a:rPr lang="nl-NL" dirty="0"/>
              <a:t> College)</a:t>
            </a:r>
          </a:p>
        </p:txBody>
      </p:sp>
      <p:sp>
        <p:nvSpPr>
          <p:cNvPr id="13" name="TextBox 12"/>
          <p:cNvSpPr txBox="1"/>
          <p:nvPr/>
        </p:nvSpPr>
        <p:spPr>
          <a:xfrm>
            <a:off x="3067474" y="2928637"/>
            <a:ext cx="2518954" cy="766351"/>
          </a:xfrm>
          <a:prstGeom prst="rect">
            <a:avLst/>
          </a:prstGeom>
          <a:solidFill>
            <a:schemeClr val="tx2">
              <a:lumMod val="40000"/>
              <a:lumOff val="60000"/>
            </a:schemeClr>
          </a:solidFill>
        </p:spPr>
        <p:txBody>
          <a:bodyPr wrap="square" rtlCol="0" anchor="ctr" anchorCtr="1">
            <a:noAutofit/>
          </a:bodyPr>
          <a:lstStyle/>
          <a:p>
            <a:r>
              <a:rPr lang="nl-NL" sz="1500" dirty="0" err="1" smtClean="0"/>
              <a:t>Merewade</a:t>
            </a:r>
            <a:r>
              <a:rPr lang="nl-NL" sz="1500" dirty="0" smtClean="0"/>
              <a:t> College</a:t>
            </a:r>
            <a:endParaRPr lang="nl-NL" sz="1500" dirty="0"/>
          </a:p>
        </p:txBody>
      </p:sp>
      <p:sp>
        <p:nvSpPr>
          <p:cNvPr id="14" name="TextBox 13"/>
          <p:cNvSpPr txBox="1"/>
          <p:nvPr/>
        </p:nvSpPr>
        <p:spPr>
          <a:xfrm>
            <a:off x="3067474" y="1795247"/>
            <a:ext cx="2518954" cy="766351"/>
          </a:xfrm>
          <a:prstGeom prst="rect">
            <a:avLst/>
          </a:prstGeom>
          <a:solidFill>
            <a:schemeClr val="tx2">
              <a:lumMod val="20000"/>
              <a:lumOff val="80000"/>
            </a:schemeClr>
          </a:solidFill>
        </p:spPr>
        <p:txBody>
          <a:bodyPr wrap="square" rtlCol="0" anchor="ctr" anchorCtr="1">
            <a:noAutofit/>
          </a:bodyPr>
          <a:lstStyle/>
          <a:p>
            <a:r>
              <a:rPr lang="nl-NL" sz="1500" dirty="0" smtClean="0"/>
              <a:t>Stichting voor Openbaar Verenigd Onderwijs</a:t>
            </a:r>
            <a:endParaRPr lang="nl-NL" sz="1500" dirty="0"/>
          </a:p>
        </p:txBody>
      </p:sp>
      <p:sp>
        <p:nvSpPr>
          <p:cNvPr id="15" name="TextBox 14"/>
          <p:cNvSpPr txBox="1"/>
          <p:nvPr/>
        </p:nvSpPr>
        <p:spPr>
          <a:xfrm>
            <a:off x="3697213" y="4093039"/>
            <a:ext cx="1259475" cy="1138270"/>
          </a:xfrm>
          <a:prstGeom prst="rect">
            <a:avLst/>
          </a:prstGeom>
          <a:solidFill>
            <a:schemeClr val="tx2">
              <a:lumMod val="60000"/>
              <a:lumOff val="40000"/>
            </a:schemeClr>
          </a:solidFill>
        </p:spPr>
        <p:txBody>
          <a:bodyPr wrap="square" rtlCol="0" anchor="ctr" anchorCtr="1">
            <a:noAutofit/>
          </a:bodyPr>
          <a:lstStyle/>
          <a:p>
            <a:r>
              <a:rPr lang="nl-NL" sz="1290" dirty="0" smtClean="0"/>
              <a:t>Omnia</a:t>
            </a:r>
            <a:r>
              <a:rPr lang="nl-NL" sz="1290" dirty="0"/>
              <a:t> </a:t>
            </a:r>
            <a:r>
              <a:rPr lang="nl-NL" sz="1290" dirty="0" smtClean="0"/>
              <a:t>College</a:t>
            </a:r>
          </a:p>
          <a:p>
            <a:r>
              <a:rPr lang="nl-NL" sz="1000" dirty="0" smtClean="0"/>
              <a:t>           vmbo</a:t>
            </a:r>
            <a:endParaRPr lang="nl-NL" sz="1000" dirty="0"/>
          </a:p>
        </p:txBody>
      </p:sp>
      <p:sp>
        <p:nvSpPr>
          <p:cNvPr id="16" name="TextBox 15"/>
          <p:cNvSpPr txBox="1"/>
          <p:nvPr/>
        </p:nvSpPr>
        <p:spPr>
          <a:xfrm>
            <a:off x="5586428" y="4093039"/>
            <a:ext cx="1259475" cy="1138270"/>
          </a:xfrm>
          <a:prstGeom prst="rect">
            <a:avLst/>
          </a:prstGeom>
          <a:solidFill>
            <a:schemeClr val="tx2">
              <a:lumMod val="60000"/>
              <a:lumOff val="40000"/>
            </a:schemeClr>
          </a:solidFill>
        </p:spPr>
        <p:txBody>
          <a:bodyPr wrap="square" rtlCol="0" anchor="ctr" anchorCtr="1">
            <a:noAutofit/>
          </a:bodyPr>
          <a:lstStyle/>
          <a:p>
            <a:r>
              <a:rPr lang="nl-NL" sz="1300" dirty="0" err="1" smtClean="0"/>
              <a:t>Merewade</a:t>
            </a:r>
            <a:r>
              <a:rPr lang="nl-NL" sz="1300" dirty="0" smtClean="0"/>
              <a:t> Praktijkschool</a:t>
            </a:r>
          </a:p>
          <a:p>
            <a:r>
              <a:rPr lang="nl-NL" sz="1000" dirty="0" smtClean="0"/>
              <a:t>praktijkonderwijs</a:t>
            </a:r>
            <a:endParaRPr lang="nl-NL" sz="1000" dirty="0"/>
          </a:p>
        </p:txBody>
      </p:sp>
      <p:sp>
        <p:nvSpPr>
          <p:cNvPr id="17" name="TextBox 16"/>
          <p:cNvSpPr txBox="1"/>
          <p:nvPr/>
        </p:nvSpPr>
        <p:spPr>
          <a:xfrm>
            <a:off x="1807999" y="4104317"/>
            <a:ext cx="1259475" cy="1126992"/>
          </a:xfrm>
          <a:prstGeom prst="rect">
            <a:avLst/>
          </a:prstGeom>
          <a:solidFill>
            <a:schemeClr val="tx2">
              <a:lumMod val="60000"/>
              <a:lumOff val="40000"/>
            </a:schemeClr>
          </a:solidFill>
        </p:spPr>
        <p:txBody>
          <a:bodyPr wrap="square" rtlCol="0" anchor="ctr" anchorCtr="1">
            <a:noAutofit/>
          </a:bodyPr>
          <a:lstStyle/>
          <a:p>
            <a:r>
              <a:rPr lang="nl-NL" sz="1300" dirty="0" err="1" smtClean="0"/>
              <a:t>Fortes</a:t>
            </a:r>
            <a:r>
              <a:rPr lang="nl-NL" sz="1300" dirty="0" smtClean="0"/>
              <a:t> lyceum</a:t>
            </a:r>
          </a:p>
          <a:p>
            <a:r>
              <a:rPr lang="nl-NL" sz="1000" dirty="0" smtClean="0"/>
              <a:t>mavo, havo, vwo</a:t>
            </a:r>
          </a:p>
        </p:txBody>
      </p:sp>
      <p:cxnSp>
        <p:nvCxnSpPr>
          <p:cNvPr id="18" name="Straight Arrow Connector 17"/>
          <p:cNvCxnSpPr>
            <a:stCxn id="14" idx="2"/>
            <a:endCxn id="13" idx="0"/>
          </p:cNvCxnSpPr>
          <p:nvPr/>
        </p:nvCxnSpPr>
        <p:spPr>
          <a:xfrm>
            <a:off x="4326951" y="2561598"/>
            <a:ext cx="0" cy="367039"/>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3" idx="2"/>
            <a:endCxn id="17" idx="0"/>
          </p:cNvCxnSpPr>
          <p:nvPr/>
        </p:nvCxnSpPr>
        <p:spPr>
          <a:xfrm flipH="1">
            <a:off x="2437737" y="3694988"/>
            <a:ext cx="1889214" cy="409329"/>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3" idx="2"/>
            <a:endCxn id="16" idx="0"/>
          </p:cNvCxnSpPr>
          <p:nvPr/>
        </p:nvCxnSpPr>
        <p:spPr>
          <a:xfrm>
            <a:off x="4326951" y="3694988"/>
            <a:ext cx="1889215" cy="398051"/>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3" idx="2"/>
          </p:cNvCxnSpPr>
          <p:nvPr/>
        </p:nvCxnSpPr>
        <p:spPr>
          <a:xfrm>
            <a:off x="4326951" y="3694988"/>
            <a:ext cx="937" cy="398051"/>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7006039" y="2420459"/>
            <a:ext cx="1778812" cy="178270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500" dirty="0" smtClean="0">
                <a:solidFill>
                  <a:schemeClr val="tx1"/>
                </a:solidFill>
              </a:rPr>
              <a:t>Scala </a:t>
            </a:r>
          </a:p>
          <a:p>
            <a:pPr algn="ctr"/>
            <a:r>
              <a:rPr lang="nl-NL" sz="1500" dirty="0" smtClean="0">
                <a:solidFill>
                  <a:schemeClr val="tx1"/>
                </a:solidFill>
              </a:rPr>
              <a:t>Rebound-voorziening</a:t>
            </a:r>
          </a:p>
        </p:txBody>
      </p:sp>
      <p:cxnSp>
        <p:nvCxnSpPr>
          <p:cNvPr id="44" name="Straight Arrow Connector 43"/>
          <p:cNvCxnSpPr>
            <a:stCxn id="13" idx="3"/>
            <a:endCxn id="42" idx="2"/>
          </p:cNvCxnSpPr>
          <p:nvPr/>
        </p:nvCxnSpPr>
        <p:spPr>
          <a:xfrm flipV="1">
            <a:off x="5586428" y="3311812"/>
            <a:ext cx="1419611" cy="1"/>
          </a:xfrm>
          <a:prstGeom prst="straightConnector1">
            <a:avLst/>
          </a:prstGeom>
          <a:ln w="19050">
            <a:solidFill>
              <a:schemeClr val="tx2"/>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45910" y="5513696"/>
            <a:ext cx="3786519" cy="369332"/>
          </a:xfrm>
          <a:prstGeom prst="rect">
            <a:avLst/>
          </a:prstGeom>
          <a:noFill/>
        </p:spPr>
        <p:txBody>
          <a:bodyPr wrap="square" rtlCol="0">
            <a:spAutoFit/>
          </a:bodyPr>
          <a:lstStyle/>
          <a:p>
            <a:r>
              <a:rPr lang="nl-NL" dirty="0" smtClean="0">
                <a:hlinkClick r:id="rId2"/>
              </a:rPr>
              <a:t>ECLI:NL:RVS:2016:636</a:t>
            </a:r>
            <a:endParaRPr lang="nl-NL" dirty="0"/>
          </a:p>
        </p:txBody>
      </p:sp>
      <p:sp>
        <p:nvSpPr>
          <p:cNvPr id="57" name="Footer Placeholder 56"/>
          <p:cNvSpPr>
            <a:spLocks noGrp="1"/>
          </p:cNvSpPr>
          <p:nvPr>
            <p:ph type="ftr" sz="quarter" idx="11"/>
          </p:nvPr>
        </p:nvSpPr>
        <p:spPr/>
        <p:txBody>
          <a:bodyPr/>
          <a:lstStyle/>
          <a:p>
            <a:r>
              <a:rPr lang="nl-NL" dirty="0" smtClean="0"/>
              <a:t>Actualiteiten bekostiging in het onderwijs</a:t>
            </a:r>
            <a:endParaRPr lang="nl-NL" dirty="0"/>
          </a:p>
        </p:txBody>
      </p:sp>
      <p:sp>
        <p:nvSpPr>
          <p:cNvPr id="58" name="current-cb-item"/>
          <p:cNvSpPr/>
          <p:nvPr/>
        </p:nvSpPr>
        <p:spPr>
          <a:xfrm>
            <a:off x="250840" y="993737"/>
            <a:ext cx="342900" cy="3429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a:solidFill>
                  <a:schemeClr val="bg1"/>
                </a:solidFill>
              </a:rPr>
              <a:t>2</a:t>
            </a:r>
          </a:p>
        </p:txBody>
      </p:sp>
    </p:spTree>
    <p:extLst>
      <p:ext uri="{BB962C8B-B14F-4D97-AF65-F5344CB8AC3E}">
        <p14:creationId xmlns:p14="http://schemas.microsoft.com/office/powerpoint/2010/main" val="3159511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51687" y="955070"/>
            <a:ext cx="8433164" cy="369332"/>
          </a:xfrm>
        </p:spPr>
        <p:txBody>
          <a:bodyPr/>
          <a:lstStyle/>
          <a:p>
            <a:r>
              <a:rPr lang="nl-NL" dirty="0"/>
              <a:t>ABRvS 9 maart 2016 (OCW/</a:t>
            </a:r>
            <a:r>
              <a:rPr lang="nl-NL" dirty="0" err="1"/>
              <a:t>Merewade</a:t>
            </a:r>
            <a:r>
              <a:rPr lang="nl-NL" dirty="0"/>
              <a:t> College)</a:t>
            </a:r>
          </a:p>
        </p:txBody>
      </p:sp>
      <p:sp>
        <p:nvSpPr>
          <p:cNvPr id="18" name="TextBox 17"/>
          <p:cNvSpPr txBox="1"/>
          <p:nvPr/>
        </p:nvSpPr>
        <p:spPr>
          <a:xfrm>
            <a:off x="2796611" y="1491320"/>
            <a:ext cx="5868411" cy="1071085"/>
          </a:xfrm>
          <a:prstGeom prst="rect">
            <a:avLst/>
          </a:prstGeom>
          <a:solidFill>
            <a:schemeClr val="tx2">
              <a:lumMod val="20000"/>
              <a:lumOff val="80000"/>
            </a:schemeClr>
          </a:solidFill>
        </p:spPr>
        <p:txBody>
          <a:bodyPr wrap="square" rtlCol="0" anchor="ctr" anchorCtr="1">
            <a:noAutofit/>
          </a:bodyPr>
          <a:lstStyle/>
          <a:p>
            <a:r>
              <a:rPr lang="nl-NL" sz="1500" dirty="0" smtClean="0"/>
              <a:t>OCW heeft geen bekostiging toegekend voor tien leerlingen die waren ingeschreven voor het praktijkonderwijs</a:t>
            </a:r>
            <a:endParaRPr lang="nl-NL" sz="1500" dirty="0"/>
          </a:p>
        </p:txBody>
      </p:sp>
      <p:sp>
        <p:nvSpPr>
          <p:cNvPr id="24" name="TextBox 23"/>
          <p:cNvSpPr txBox="1"/>
          <p:nvPr/>
        </p:nvSpPr>
        <p:spPr>
          <a:xfrm>
            <a:off x="2796611" y="5268036"/>
            <a:ext cx="5868411" cy="1067542"/>
          </a:xfrm>
          <a:prstGeom prst="rect">
            <a:avLst/>
          </a:prstGeom>
          <a:solidFill>
            <a:schemeClr val="tx2">
              <a:lumMod val="20000"/>
              <a:lumOff val="80000"/>
            </a:schemeClr>
          </a:solidFill>
        </p:spPr>
        <p:txBody>
          <a:bodyPr wrap="square" rtlCol="0" anchor="ctr" anchorCtr="1">
            <a:noAutofit/>
          </a:bodyPr>
          <a:lstStyle/>
          <a:p>
            <a:r>
              <a:rPr lang="nl-NL" sz="1500" dirty="0" smtClean="0"/>
              <a:t>OCW had </a:t>
            </a:r>
            <a:r>
              <a:rPr lang="nl-NL" sz="1500" dirty="0" err="1" smtClean="0"/>
              <a:t>ll</a:t>
            </a:r>
            <a:r>
              <a:rPr lang="nl-NL" sz="1500" dirty="0" smtClean="0"/>
              <a:t> als reguliere vmbo-leerlingen moeten bekostigen, omdat (i) zij onderwijs hebben gevolgd en (ii) daarvoor kosten zijn gemaakt – zes leerlingen praktijkonderwijs en vier leerlingen onderwijs bij reboundvoorziening Scala</a:t>
            </a:r>
            <a:endParaRPr lang="nl-NL" sz="1500" dirty="0"/>
          </a:p>
        </p:txBody>
      </p:sp>
      <p:sp>
        <p:nvSpPr>
          <p:cNvPr id="26" name="TextBox 25"/>
          <p:cNvSpPr txBox="1"/>
          <p:nvPr/>
        </p:nvSpPr>
        <p:spPr>
          <a:xfrm>
            <a:off x="2796611" y="4012054"/>
            <a:ext cx="5868411" cy="1071085"/>
          </a:xfrm>
          <a:prstGeom prst="rect">
            <a:avLst/>
          </a:prstGeom>
          <a:solidFill>
            <a:schemeClr val="tx2">
              <a:lumMod val="20000"/>
              <a:lumOff val="80000"/>
            </a:schemeClr>
          </a:solidFill>
        </p:spPr>
        <p:txBody>
          <a:bodyPr wrap="square" rtlCol="0" anchor="ctr" anchorCtr="1">
            <a:noAutofit/>
          </a:bodyPr>
          <a:lstStyle/>
          <a:p>
            <a:r>
              <a:rPr lang="nl-NL" sz="1500" dirty="0" smtClean="0"/>
              <a:t>Moeten de scholen van de door de stichting in stand gehouden scholengemeenschap tezamen als één school dan wel als afzonderlijke scholen worden beschouwd? (</a:t>
            </a:r>
            <a:r>
              <a:rPr lang="nl-NL" sz="1500" dirty="0" err="1" smtClean="0"/>
              <a:t>r.o.</a:t>
            </a:r>
            <a:r>
              <a:rPr lang="nl-NL" sz="1500" dirty="0" smtClean="0"/>
              <a:t> 5.1)</a:t>
            </a:r>
            <a:endParaRPr lang="nl-NL" sz="1500" dirty="0"/>
          </a:p>
        </p:txBody>
      </p:sp>
      <p:sp>
        <p:nvSpPr>
          <p:cNvPr id="31" name="TextBox 30"/>
          <p:cNvSpPr txBox="1"/>
          <p:nvPr/>
        </p:nvSpPr>
        <p:spPr>
          <a:xfrm>
            <a:off x="341959" y="2754490"/>
            <a:ext cx="2307771" cy="1071085"/>
          </a:xfrm>
          <a:prstGeom prst="rect">
            <a:avLst/>
          </a:prstGeom>
          <a:solidFill>
            <a:schemeClr val="tx2"/>
          </a:solidFill>
        </p:spPr>
        <p:txBody>
          <a:bodyPr wrap="square" rtlCol="0" anchor="ctr" anchorCtr="1">
            <a:noAutofit/>
          </a:bodyPr>
          <a:lstStyle/>
          <a:p>
            <a:r>
              <a:rPr lang="nl-NL" sz="1500" dirty="0" smtClean="0">
                <a:solidFill>
                  <a:schemeClr val="bg1"/>
                </a:solidFill>
              </a:rPr>
              <a:t>Juridisch kader</a:t>
            </a:r>
            <a:endParaRPr lang="nl-NL" sz="1500" dirty="0">
              <a:solidFill>
                <a:schemeClr val="bg1"/>
              </a:solidFill>
            </a:endParaRPr>
          </a:p>
        </p:txBody>
      </p:sp>
      <p:sp>
        <p:nvSpPr>
          <p:cNvPr id="32" name="TextBox 31"/>
          <p:cNvSpPr txBox="1"/>
          <p:nvPr/>
        </p:nvSpPr>
        <p:spPr>
          <a:xfrm>
            <a:off x="2796611" y="2747302"/>
            <a:ext cx="5868411" cy="1079855"/>
          </a:xfrm>
          <a:prstGeom prst="rect">
            <a:avLst/>
          </a:prstGeom>
          <a:solidFill>
            <a:schemeClr val="tx2">
              <a:lumMod val="20000"/>
              <a:lumOff val="80000"/>
            </a:schemeClr>
          </a:solidFill>
        </p:spPr>
        <p:txBody>
          <a:bodyPr wrap="square" rtlCol="0" anchor="ctr" anchorCtr="1">
            <a:noAutofit/>
          </a:bodyPr>
          <a:lstStyle/>
          <a:p>
            <a:r>
              <a:rPr lang="nl-NL" sz="1500" dirty="0" smtClean="0"/>
              <a:t>Artikel 7 Bekostigingsbesluit WVO – bekostiging voor leerlingen die “op de </a:t>
            </a:r>
            <a:r>
              <a:rPr lang="nl-NL" sz="1500" dirty="0" err="1" smtClean="0"/>
              <a:t>teldatum</a:t>
            </a:r>
            <a:r>
              <a:rPr lang="nl-NL" sz="1500" dirty="0" smtClean="0"/>
              <a:t> op die school als werkelijk schoolgaand staan ingeschreven”</a:t>
            </a:r>
          </a:p>
          <a:p>
            <a:pPr marL="285750" indent="-285750">
              <a:buFont typeface="Arial" panose="020B0604020202020204" pitchFamily="34" charset="0"/>
              <a:buChar char="•"/>
            </a:pPr>
            <a:endParaRPr lang="nl-NL" sz="1500" dirty="0" smtClean="0"/>
          </a:p>
          <a:p>
            <a:r>
              <a:rPr lang="nl-NL" sz="1500" dirty="0" smtClean="0"/>
              <a:t>Wettelijke definities ‘school’ en ‘voortgezet onderwijs’</a:t>
            </a:r>
            <a:endParaRPr lang="nl-NL" sz="1500" dirty="0"/>
          </a:p>
        </p:txBody>
      </p:sp>
      <p:sp>
        <p:nvSpPr>
          <p:cNvPr id="35" name="TextBox 34"/>
          <p:cNvSpPr txBox="1"/>
          <p:nvPr/>
        </p:nvSpPr>
        <p:spPr>
          <a:xfrm>
            <a:off x="351687" y="4011263"/>
            <a:ext cx="2307771" cy="1071085"/>
          </a:xfrm>
          <a:prstGeom prst="rect">
            <a:avLst/>
          </a:prstGeom>
          <a:solidFill>
            <a:schemeClr val="tx2"/>
          </a:solidFill>
        </p:spPr>
        <p:txBody>
          <a:bodyPr wrap="square" rtlCol="0" anchor="ctr" anchorCtr="1">
            <a:noAutofit/>
          </a:bodyPr>
          <a:lstStyle/>
          <a:p>
            <a:r>
              <a:rPr lang="nl-NL" sz="1500" dirty="0" smtClean="0">
                <a:solidFill>
                  <a:schemeClr val="bg1"/>
                </a:solidFill>
              </a:rPr>
              <a:t>Rechtsvraag</a:t>
            </a:r>
            <a:endParaRPr lang="nl-NL" sz="1500" dirty="0">
              <a:solidFill>
                <a:schemeClr val="bg1"/>
              </a:solidFill>
            </a:endParaRPr>
          </a:p>
        </p:txBody>
      </p:sp>
      <p:sp>
        <p:nvSpPr>
          <p:cNvPr id="36" name="TextBox 35"/>
          <p:cNvSpPr txBox="1"/>
          <p:nvPr/>
        </p:nvSpPr>
        <p:spPr>
          <a:xfrm>
            <a:off x="351678" y="5268036"/>
            <a:ext cx="2307771" cy="1071085"/>
          </a:xfrm>
          <a:prstGeom prst="rect">
            <a:avLst/>
          </a:prstGeom>
          <a:solidFill>
            <a:schemeClr val="tx2"/>
          </a:solidFill>
        </p:spPr>
        <p:txBody>
          <a:bodyPr wrap="square" rtlCol="0" anchor="ctr" anchorCtr="1">
            <a:noAutofit/>
          </a:bodyPr>
          <a:lstStyle/>
          <a:p>
            <a:r>
              <a:rPr lang="nl-NL" sz="1500" dirty="0" smtClean="0">
                <a:solidFill>
                  <a:schemeClr val="bg1"/>
                </a:solidFill>
              </a:rPr>
              <a:t>Standpunt Stichting</a:t>
            </a:r>
            <a:endParaRPr lang="nl-NL" sz="1500" dirty="0">
              <a:solidFill>
                <a:schemeClr val="bg1"/>
              </a:solidFill>
            </a:endParaRPr>
          </a:p>
        </p:txBody>
      </p:sp>
      <p:sp>
        <p:nvSpPr>
          <p:cNvPr id="37" name="TextBox 36"/>
          <p:cNvSpPr txBox="1"/>
          <p:nvPr/>
        </p:nvSpPr>
        <p:spPr>
          <a:xfrm>
            <a:off x="351680" y="1497717"/>
            <a:ext cx="2307771" cy="1071085"/>
          </a:xfrm>
          <a:prstGeom prst="rect">
            <a:avLst/>
          </a:prstGeom>
          <a:solidFill>
            <a:schemeClr val="tx2"/>
          </a:solidFill>
        </p:spPr>
        <p:txBody>
          <a:bodyPr wrap="square" rtlCol="0" anchor="ctr" anchorCtr="1">
            <a:noAutofit/>
          </a:bodyPr>
          <a:lstStyle/>
          <a:p>
            <a:r>
              <a:rPr lang="nl-NL" sz="1500" dirty="0" smtClean="0">
                <a:solidFill>
                  <a:schemeClr val="bg1"/>
                </a:solidFill>
              </a:rPr>
              <a:t>Geschil</a:t>
            </a:r>
            <a:endParaRPr lang="nl-NL" sz="1500" dirty="0">
              <a:solidFill>
                <a:schemeClr val="bg1"/>
              </a:solidFill>
            </a:endParaRPr>
          </a:p>
        </p:txBody>
      </p:sp>
      <p:sp>
        <p:nvSpPr>
          <p:cNvPr id="38" name="Footer Placeholder 37"/>
          <p:cNvSpPr>
            <a:spLocks noGrp="1"/>
          </p:cNvSpPr>
          <p:nvPr>
            <p:ph type="ftr" sz="quarter" idx="11"/>
          </p:nvPr>
        </p:nvSpPr>
        <p:spPr/>
        <p:txBody>
          <a:bodyPr/>
          <a:lstStyle/>
          <a:p>
            <a:r>
              <a:rPr lang="nl-NL" dirty="0" smtClean="0"/>
              <a:t>Actualiteiten bekostiging in het onderwijs</a:t>
            </a:r>
            <a:endParaRPr lang="nl-NL" dirty="0"/>
          </a:p>
        </p:txBody>
      </p:sp>
    </p:spTree>
    <p:extLst>
      <p:ext uri="{BB962C8B-B14F-4D97-AF65-F5344CB8AC3E}">
        <p14:creationId xmlns:p14="http://schemas.microsoft.com/office/powerpoint/2010/main" val="920643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l-NL" dirty="0"/>
              <a:t>ABRvS 9 maart 2016 (OCW/</a:t>
            </a:r>
            <a:r>
              <a:rPr lang="nl-NL" dirty="0" err="1"/>
              <a:t>Merewade</a:t>
            </a:r>
            <a:r>
              <a:rPr lang="nl-NL" dirty="0"/>
              <a:t> College)</a:t>
            </a:r>
          </a:p>
        </p:txBody>
      </p:sp>
      <p:sp>
        <p:nvSpPr>
          <p:cNvPr id="4" name="TextBox 3"/>
          <p:cNvSpPr txBox="1"/>
          <p:nvPr/>
        </p:nvSpPr>
        <p:spPr>
          <a:xfrm>
            <a:off x="351687" y="1608416"/>
            <a:ext cx="8433164" cy="753294"/>
          </a:xfrm>
          <a:prstGeom prst="rect">
            <a:avLst/>
          </a:prstGeom>
          <a:solidFill>
            <a:schemeClr val="tx2"/>
          </a:solidFill>
        </p:spPr>
        <p:txBody>
          <a:bodyPr wrap="square" rtlCol="0" anchor="ctr" anchorCtr="1">
            <a:noAutofit/>
          </a:bodyPr>
          <a:lstStyle/>
          <a:p>
            <a:r>
              <a:rPr lang="nl-NL" dirty="0" smtClean="0">
                <a:solidFill>
                  <a:schemeClr val="bg1"/>
                </a:solidFill>
              </a:rPr>
              <a:t>Oordeel Afdeling</a:t>
            </a:r>
            <a:endParaRPr lang="nl-NL" dirty="0">
              <a:solidFill>
                <a:schemeClr val="bg1"/>
              </a:solidFill>
            </a:endParaRPr>
          </a:p>
        </p:txBody>
      </p:sp>
      <p:sp>
        <p:nvSpPr>
          <p:cNvPr id="5" name="TextBox 4"/>
          <p:cNvSpPr txBox="1"/>
          <p:nvPr/>
        </p:nvSpPr>
        <p:spPr>
          <a:xfrm>
            <a:off x="351687" y="2634662"/>
            <a:ext cx="8433164" cy="3692440"/>
          </a:xfrm>
          <a:prstGeom prst="rect">
            <a:avLst/>
          </a:prstGeom>
          <a:solidFill>
            <a:schemeClr val="tx2">
              <a:lumMod val="20000"/>
              <a:lumOff val="80000"/>
            </a:schemeClr>
          </a:solidFill>
        </p:spPr>
        <p:txBody>
          <a:bodyPr wrap="square" rtlCol="0" anchor="ctr" anchorCtr="1">
            <a:noAutofit/>
          </a:bodyPr>
          <a:lstStyle/>
          <a:p>
            <a:r>
              <a:rPr lang="nl-NL" dirty="0" smtClean="0"/>
              <a:t>“De </a:t>
            </a:r>
            <a:r>
              <a:rPr lang="nl-NL" dirty="0"/>
              <a:t>staatssecretaris betoogt terecht dat uit deze bepalingen volgt dat </a:t>
            </a:r>
            <a:r>
              <a:rPr lang="nl-NL" b="1" dirty="0"/>
              <a:t>de scholen die behoren tot de door de stichting in stand gehouden scholengemeenschap als afzonderlijke scholen moeten worden beschouwd</a:t>
            </a:r>
            <a:r>
              <a:rPr lang="nl-NL" dirty="0"/>
              <a:t>. Dat de stichting, zoals zij stelt, voor </a:t>
            </a:r>
            <a:r>
              <a:rPr lang="nl-NL" b="1" dirty="0"/>
              <a:t>de scholengemeenschap één bekostigingsbesluit ontvangt, doet daar niet aan af</a:t>
            </a:r>
            <a:r>
              <a:rPr lang="nl-NL" dirty="0"/>
              <a:t>. De wijze van bekostiging van een scholengemeenschap volgt, evenals de wijze van bekostiging van een afzonderlijke school, direct uit de WVO (artikelen 65 en 66). Daaruit kan dan ook niet worden afgeleid dat de scholengemeenschap als één school moet worden aangemerkt.</a:t>
            </a:r>
          </a:p>
          <a:p>
            <a:r>
              <a:rPr lang="nl-NL" dirty="0"/>
              <a:t>Gelet op het vorenstaande heeft de staatssecretaris zich terecht op het standpunt gesteld dat de tien leerlingen alleen als reguliere vmbo-leerlingen kunnen worden bekostigd als zij op de vmbo-school van de stichting stonden ingeschreven en op die school onderwijs hebben gevolgd, hetgeen niet het geval is. De rechtbank heeft dit niet onderkend</a:t>
            </a:r>
            <a:r>
              <a:rPr lang="nl-NL" dirty="0" smtClean="0"/>
              <a:t>.”</a:t>
            </a:r>
            <a:endParaRPr lang="nl-NL" dirty="0"/>
          </a:p>
        </p:txBody>
      </p:sp>
      <p:sp>
        <p:nvSpPr>
          <p:cNvPr id="7" name="Footer Placeholder 6"/>
          <p:cNvSpPr>
            <a:spLocks noGrp="1"/>
          </p:cNvSpPr>
          <p:nvPr>
            <p:ph type="ftr" sz="quarter" idx="11"/>
          </p:nvPr>
        </p:nvSpPr>
        <p:spPr/>
        <p:txBody>
          <a:bodyPr/>
          <a:lstStyle/>
          <a:p>
            <a:r>
              <a:rPr lang="nl-NL" dirty="0" smtClean="0"/>
              <a:t>Actualiteiten bekostiging in het onderwijs</a:t>
            </a:r>
            <a:endParaRPr lang="nl-NL" dirty="0"/>
          </a:p>
        </p:txBody>
      </p:sp>
    </p:spTree>
    <p:extLst>
      <p:ext uri="{BB962C8B-B14F-4D97-AF65-F5344CB8AC3E}">
        <p14:creationId xmlns:p14="http://schemas.microsoft.com/office/powerpoint/2010/main" val="2406462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32459" y="955769"/>
            <a:ext cx="8433164" cy="369332"/>
          </a:xfrm>
        </p:spPr>
        <p:txBody>
          <a:bodyPr/>
          <a:lstStyle/>
          <a:p>
            <a:r>
              <a:rPr lang="nl-NL" dirty="0" smtClean="0"/>
              <a:t>ABRvS </a:t>
            </a:r>
            <a:r>
              <a:rPr lang="nl-NL" dirty="0"/>
              <a:t>30 september 2015 (Amsterdamse </a:t>
            </a:r>
            <a:r>
              <a:rPr lang="nl-NL" dirty="0" smtClean="0"/>
              <a:t>Stichtingen/OCW)</a:t>
            </a:r>
            <a:endParaRPr lang="nl-NL" dirty="0"/>
          </a:p>
        </p:txBody>
      </p:sp>
      <p:sp>
        <p:nvSpPr>
          <p:cNvPr id="4" name="current-cb-item"/>
          <p:cNvSpPr/>
          <p:nvPr/>
        </p:nvSpPr>
        <p:spPr>
          <a:xfrm>
            <a:off x="213690" y="993737"/>
            <a:ext cx="342900" cy="3429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b="1" dirty="0" smtClean="0">
                <a:solidFill>
                  <a:schemeClr val="bg1"/>
                </a:solidFill>
              </a:rPr>
              <a:t>3</a:t>
            </a:r>
            <a:endParaRPr lang="nl-NL" sz="1600" b="1" dirty="0">
              <a:solidFill>
                <a:schemeClr val="bg1"/>
              </a:solidFill>
            </a:endParaRPr>
          </a:p>
        </p:txBody>
      </p:sp>
      <p:sp>
        <p:nvSpPr>
          <p:cNvPr id="5" name="TextBox 4"/>
          <p:cNvSpPr txBox="1"/>
          <p:nvPr/>
        </p:nvSpPr>
        <p:spPr>
          <a:xfrm>
            <a:off x="385140" y="1795246"/>
            <a:ext cx="2518954" cy="766351"/>
          </a:xfrm>
          <a:prstGeom prst="rect">
            <a:avLst/>
          </a:prstGeom>
          <a:solidFill>
            <a:schemeClr val="tx2">
              <a:lumMod val="20000"/>
              <a:lumOff val="80000"/>
            </a:schemeClr>
          </a:solidFill>
        </p:spPr>
        <p:txBody>
          <a:bodyPr wrap="square" rtlCol="0" anchor="ctr" anchorCtr="1">
            <a:noAutofit/>
          </a:bodyPr>
          <a:lstStyle/>
          <a:p>
            <a:r>
              <a:rPr lang="nl-NL" sz="1500" dirty="0" smtClean="0"/>
              <a:t>Amsterdamse Stichtingen voor Katholiek Onderwijs</a:t>
            </a:r>
            <a:endParaRPr lang="nl-NL" sz="1500" dirty="0"/>
          </a:p>
        </p:txBody>
      </p:sp>
      <p:cxnSp>
        <p:nvCxnSpPr>
          <p:cNvPr id="7" name="Straight Arrow Connector 6"/>
          <p:cNvCxnSpPr>
            <a:stCxn id="9" idx="3"/>
            <a:endCxn id="10" idx="1"/>
          </p:cNvCxnSpPr>
          <p:nvPr/>
        </p:nvCxnSpPr>
        <p:spPr>
          <a:xfrm>
            <a:off x="2905030" y="3311812"/>
            <a:ext cx="437606" cy="0"/>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86076" y="2928636"/>
            <a:ext cx="2518954" cy="766351"/>
          </a:xfrm>
          <a:prstGeom prst="rect">
            <a:avLst/>
          </a:prstGeom>
          <a:solidFill>
            <a:schemeClr val="tx2">
              <a:lumMod val="20000"/>
              <a:lumOff val="80000"/>
            </a:schemeClr>
          </a:solidFill>
        </p:spPr>
        <p:txBody>
          <a:bodyPr wrap="square" rtlCol="0" anchor="ctr" anchorCtr="1">
            <a:noAutofit/>
          </a:bodyPr>
          <a:lstStyle/>
          <a:p>
            <a:r>
              <a:rPr lang="nl-NL" sz="1500" dirty="0" smtClean="0"/>
              <a:t>Oecumenische basisschool ‘De IJsbreker’</a:t>
            </a:r>
            <a:endParaRPr lang="nl-NL" sz="1500" dirty="0"/>
          </a:p>
        </p:txBody>
      </p:sp>
      <p:sp>
        <p:nvSpPr>
          <p:cNvPr id="10" name="TextBox 9"/>
          <p:cNvSpPr txBox="1"/>
          <p:nvPr/>
        </p:nvSpPr>
        <p:spPr>
          <a:xfrm>
            <a:off x="3342636" y="2928636"/>
            <a:ext cx="2518954" cy="766351"/>
          </a:xfrm>
          <a:prstGeom prst="rect">
            <a:avLst/>
          </a:prstGeom>
          <a:solidFill>
            <a:schemeClr val="tx2">
              <a:lumMod val="20000"/>
              <a:lumOff val="80000"/>
            </a:schemeClr>
          </a:solidFill>
        </p:spPr>
        <p:txBody>
          <a:bodyPr wrap="square" rtlCol="0" anchor="ctr" anchorCtr="1">
            <a:noAutofit/>
          </a:bodyPr>
          <a:lstStyle/>
          <a:p>
            <a:r>
              <a:rPr lang="nl-NL" sz="1500" dirty="0" smtClean="0"/>
              <a:t>Plan van nieuwe scholen, vastgesteld door gemeenteraad</a:t>
            </a:r>
            <a:endParaRPr lang="nl-NL" sz="1500" dirty="0"/>
          </a:p>
        </p:txBody>
      </p:sp>
      <p:sp>
        <p:nvSpPr>
          <p:cNvPr id="13" name="TextBox 12"/>
          <p:cNvSpPr txBox="1"/>
          <p:nvPr/>
        </p:nvSpPr>
        <p:spPr>
          <a:xfrm>
            <a:off x="6299196" y="2928635"/>
            <a:ext cx="2518954" cy="766351"/>
          </a:xfrm>
          <a:prstGeom prst="rect">
            <a:avLst/>
          </a:prstGeom>
          <a:solidFill>
            <a:schemeClr val="tx2">
              <a:lumMod val="20000"/>
              <a:lumOff val="80000"/>
            </a:schemeClr>
          </a:solidFill>
        </p:spPr>
        <p:txBody>
          <a:bodyPr wrap="square" rtlCol="0" anchor="ctr" anchorCtr="1">
            <a:noAutofit/>
          </a:bodyPr>
          <a:lstStyle/>
          <a:p>
            <a:r>
              <a:rPr lang="nl-NL" sz="1500" dirty="0" smtClean="0"/>
              <a:t>Onthouding goedkeuring minister van OCW</a:t>
            </a:r>
            <a:endParaRPr lang="nl-NL" sz="1500" dirty="0"/>
          </a:p>
        </p:txBody>
      </p:sp>
      <p:cxnSp>
        <p:nvCxnSpPr>
          <p:cNvPr id="14" name="Straight Arrow Connector 13"/>
          <p:cNvCxnSpPr/>
          <p:nvPr/>
        </p:nvCxnSpPr>
        <p:spPr>
          <a:xfrm>
            <a:off x="5861590" y="3311812"/>
            <a:ext cx="437606" cy="0"/>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644617" y="2561597"/>
            <a:ext cx="0" cy="367038"/>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45910" y="5513696"/>
            <a:ext cx="3786519" cy="369332"/>
          </a:xfrm>
          <a:prstGeom prst="rect">
            <a:avLst/>
          </a:prstGeom>
          <a:noFill/>
        </p:spPr>
        <p:txBody>
          <a:bodyPr wrap="square" rtlCol="0">
            <a:spAutoFit/>
          </a:bodyPr>
          <a:lstStyle/>
          <a:p>
            <a:r>
              <a:rPr lang="nl-NL" dirty="0" smtClean="0">
                <a:hlinkClick r:id="rId2"/>
              </a:rPr>
              <a:t>ECLI:NL:RVS:2015:3069</a:t>
            </a:r>
            <a:endParaRPr lang="nl-NL" dirty="0"/>
          </a:p>
        </p:txBody>
      </p:sp>
      <p:sp>
        <p:nvSpPr>
          <p:cNvPr id="2" name="Footer Placeholder 1"/>
          <p:cNvSpPr>
            <a:spLocks noGrp="1"/>
          </p:cNvSpPr>
          <p:nvPr>
            <p:ph type="ftr" sz="quarter" idx="11"/>
          </p:nvPr>
        </p:nvSpPr>
        <p:spPr/>
        <p:txBody>
          <a:bodyPr/>
          <a:lstStyle/>
          <a:p>
            <a:r>
              <a:rPr lang="nl-NL" dirty="0" smtClean="0"/>
              <a:t>Actualiteiten bekostiging in het onderwijs</a:t>
            </a:r>
            <a:endParaRPr lang="nl-NL" dirty="0"/>
          </a:p>
        </p:txBody>
      </p:sp>
    </p:spTree>
    <p:extLst>
      <p:ext uri="{BB962C8B-B14F-4D97-AF65-F5344CB8AC3E}">
        <p14:creationId xmlns:p14="http://schemas.microsoft.com/office/powerpoint/2010/main" val="3558645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l-NL" dirty="0"/>
              <a:t>ABRvS 30 september 2015 (Amsterdamse Stichtingen/OCW</a:t>
            </a:r>
            <a:r>
              <a:rPr lang="nl-NL" dirty="0" smtClean="0"/>
              <a:t>)</a:t>
            </a:r>
            <a:endParaRPr lang="nl-NL" dirty="0"/>
          </a:p>
        </p:txBody>
      </p:sp>
      <p:sp>
        <p:nvSpPr>
          <p:cNvPr id="5" name="TextBox 4"/>
          <p:cNvSpPr txBox="1"/>
          <p:nvPr/>
        </p:nvSpPr>
        <p:spPr>
          <a:xfrm>
            <a:off x="2796611" y="2748483"/>
            <a:ext cx="5868411" cy="1067542"/>
          </a:xfrm>
          <a:prstGeom prst="rect">
            <a:avLst/>
          </a:prstGeom>
          <a:solidFill>
            <a:schemeClr val="tx2">
              <a:lumMod val="20000"/>
              <a:lumOff val="80000"/>
            </a:schemeClr>
          </a:solidFill>
        </p:spPr>
        <p:txBody>
          <a:bodyPr wrap="square" rtlCol="0" anchor="ctr" anchorCtr="1">
            <a:noAutofit/>
          </a:bodyPr>
          <a:lstStyle/>
          <a:p>
            <a:r>
              <a:rPr lang="nl-NL" sz="1300" dirty="0" smtClean="0"/>
              <a:t>Opname plan van scholen bijzondere school indien “aannemelijk is dat zij binnen 5 jaar vanaf de datum van ingang van de bekostiging en voorts gedurende 15 jaar na die periode van 5 jaar zal worden bezocht door ten minste het aantal leerlingen dat overeenkomst met de voor de gemeente geldende stichtingsnorm” (artikel 77 lid 1 WPO) – goedkeuring minister vereist (artikel 79 WPO)</a:t>
            </a:r>
            <a:endParaRPr lang="nl-NL" sz="1300" dirty="0"/>
          </a:p>
        </p:txBody>
      </p:sp>
      <p:sp>
        <p:nvSpPr>
          <p:cNvPr id="6" name="TextBox 5"/>
          <p:cNvSpPr txBox="1"/>
          <p:nvPr/>
        </p:nvSpPr>
        <p:spPr>
          <a:xfrm>
            <a:off x="2796611" y="4002103"/>
            <a:ext cx="5868411" cy="1071085"/>
          </a:xfrm>
          <a:prstGeom prst="rect">
            <a:avLst/>
          </a:prstGeom>
          <a:solidFill>
            <a:schemeClr val="tx2">
              <a:lumMod val="20000"/>
              <a:lumOff val="80000"/>
            </a:schemeClr>
          </a:solidFill>
        </p:spPr>
        <p:txBody>
          <a:bodyPr wrap="square" rtlCol="0" anchor="ctr" anchorCtr="1">
            <a:noAutofit/>
          </a:bodyPr>
          <a:lstStyle/>
          <a:p>
            <a:r>
              <a:rPr lang="nl-NL" sz="1500" dirty="0" smtClean="0"/>
              <a:t>Van welke datum moet worden uitgegaan voor de vaststelling van het aantal leerlingen dat na vijf jaar de nieuwe (bijzondere) school zal bezoeken?</a:t>
            </a:r>
            <a:endParaRPr lang="nl-NL" sz="1500" dirty="0"/>
          </a:p>
        </p:txBody>
      </p:sp>
      <p:sp>
        <p:nvSpPr>
          <p:cNvPr id="7" name="TextBox 6"/>
          <p:cNvSpPr txBox="1"/>
          <p:nvPr/>
        </p:nvSpPr>
        <p:spPr>
          <a:xfrm>
            <a:off x="351684" y="5268036"/>
            <a:ext cx="2307771" cy="1071085"/>
          </a:xfrm>
          <a:prstGeom prst="rect">
            <a:avLst/>
          </a:prstGeom>
          <a:solidFill>
            <a:schemeClr val="tx2"/>
          </a:solidFill>
        </p:spPr>
        <p:txBody>
          <a:bodyPr wrap="square" rtlCol="0" anchor="ctr" anchorCtr="1">
            <a:noAutofit/>
          </a:bodyPr>
          <a:lstStyle/>
          <a:p>
            <a:r>
              <a:rPr lang="nl-NL" sz="1500" dirty="0" smtClean="0">
                <a:solidFill>
                  <a:schemeClr val="bg1"/>
                </a:solidFill>
              </a:rPr>
              <a:t>Standpunt Stichting</a:t>
            </a:r>
            <a:endParaRPr lang="nl-NL" sz="1500" dirty="0">
              <a:solidFill>
                <a:schemeClr val="bg1"/>
              </a:solidFill>
            </a:endParaRPr>
          </a:p>
        </p:txBody>
      </p:sp>
      <p:sp>
        <p:nvSpPr>
          <p:cNvPr id="8" name="TextBox 7"/>
          <p:cNvSpPr txBox="1"/>
          <p:nvPr/>
        </p:nvSpPr>
        <p:spPr>
          <a:xfrm>
            <a:off x="2796611" y="5259266"/>
            <a:ext cx="5868411" cy="1079855"/>
          </a:xfrm>
          <a:prstGeom prst="rect">
            <a:avLst/>
          </a:prstGeom>
          <a:solidFill>
            <a:schemeClr val="tx2">
              <a:lumMod val="20000"/>
              <a:lumOff val="80000"/>
            </a:schemeClr>
          </a:solidFill>
        </p:spPr>
        <p:txBody>
          <a:bodyPr wrap="square" rtlCol="0" anchor="ctr" anchorCtr="1">
            <a:noAutofit/>
          </a:bodyPr>
          <a:lstStyle/>
          <a:p>
            <a:r>
              <a:rPr lang="nl-NL" sz="1500" dirty="0"/>
              <a:t>De minister onthoudt ten onrechte goedkeuring aan het plan van scholen, </a:t>
            </a:r>
            <a:r>
              <a:rPr lang="nl-NL" sz="1500" dirty="0" smtClean="0"/>
              <a:t>nu de Stichting </a:t>
            </a:r>
            <a:r>
              <a:rPr lang="nl-NL" sz="1500" dirty="0"/>
              <a:t>aannemelijk heeft gemaakt dat de </a:t>
            </a:r>
            <a:r>
              <a:rPr lang="nl-NL" sz="1500" dirty="0" smtClean="0"/>
              <a:t>school </a:t>
            </a:r>
            <a:r>
              <a:rPr lang="nl-NL" sz="1500" dirty="0"/>
              <a:t>binnen vijf jaar vanaf de aanvang van de bekostiging de school </a:t>
            </a:r>
            <a:r>
              <a:rPr lang="nl-NL" sz="1500" dirty="0" smtClean="0"/>
              <a:t>op 1 augustus zal </a:t>
            </a:r>
            <a:r>
              <a:rPr lang="nl-NL" sz="1500" dirty="0"/>
              <a:t>worden bezocht door ten minste 323 </a:t>
            </a:r>
            <a:r>
              <a:rPr lang="nl-NL" sz="1500" dirty="0" smtClean="0"/>
              <a:t>leerlingen</a:t>
            </a:r>
            <a:endParaRPr lang="nl-NL" sz="1500" dirty="0"/>
          </a:p>
        </p:txBody>
      </p:sp>
      <p:sp>
        <p:nvSpPr>
          <p:cNvPr id="9" name="TextBox 8"/>
          <p:cNvSpPr txBox="1"/>
          <p:nvPr/>
        </p:nvSpPr>
        <p:spPr>
          <a:xfrm>
            <a:off x="351687" y="4011263"/>
            <a:ext cx="2307771" cy="1071085"/>
          </a:xfrm>
          <a:prstGeom prst="rect">
            <a:avLst/>
          </a:prstGeom>
          <a:solidFill>
            <a:schemeClr val="tx2"/>
          </a:solidFill>
        </p:spPr>
        <p:txBody>
          <a:bodyPr wrap="square" rtlCol="0" anchor="ctr" anchorCtr="1">
            <a:noAutofit/>
          </a:bodyPr>
          <a:lstStyle/>
          <a:p>
            <a:r>
              <a:rPr lang="nl-NL" sz="1500" dirty="0" smtClean="0">
                <a:solidFill>
                  <a:schemeClr val="bg1"/>
                </a:solidFill>
              </a:rPr>
              <a:t>Rechtsvraag</a:t>
            </a:r>
            <a:endParaRPr lang="nl-NL" sz="1500" dirty="0">
              <a:solidFill>
                <a:schemeClr val="bg1"/>
              </a:solidFill>
            </a:endParaRPr>
          </a:p>
        </p:txBody>
      </p:sp>
      <p:sp>
        <p:nvSpPr>
          <p:cNvPr id="10" name="TextBox 9"/>
          <p:cNvSpPr txBox="1"/>
          <p:nvPr/>
        </p:nvSpPr>
        <p:spPr>
          <a:xfrm>
            <a:off x="351683" y="2754490"/>
            <a:ext cx="2307771" cy="1071085"/>
          </a:xfrm>
          <a:prstGeom prst="rect">
            <a:avLst/>
          </a:prstGeom>
          <a:solidFill>
            <a:schemeClr val="tx2"/>
          </a:solidFill>
        </p:spPr>
        <p:txBody>
          <a:bodyPr wrap="square" rtlCol="0" anchor="ctr" anchorCtr="1">
            <a:noAutofit/>
          </a:bodyPr>
          <a:lstStyle/>
          <a:p>
            <a:r>
              <a:rPr lang="nl-NL" sz="1500" dirty="0" smtClean="0">
                <a:solidFill>
                  <a:schemeClr val="bg1"/>
                </a:solidFill>
              </a:rPr>
              <a:t>Juridisch kader</a:t>
            </a:r>
            <a:endParaRPr lang="nl-NL" sz="1500" dirty="0">
              <a:solidFill>
                <a:schemeClr val="bg1"/>
              </a:solidFill>
            </a:endParaRPr>
          </a:p>
        </p:txBody>
      </p:sp>
      <p:sp>
        <p:nvSpPr>
          <p:cNvPr id="11" name="TextBox 10"/>
          <p:cNvSpPr txBox="1"/>
          <p:nvPr/>
        </p:nvSpPr>
        <p:spPr>
          <a:xfrm>
            <a:off x="351680" y="1497717"/>
            <a:ext cx="2307771" cy="1071085"/>
          </a:xfrm>
          <a:prstGeom prst="rect">
            <a:avLst/>
          </a:prstGeom>
          <a:solidFill>
            <a:schemeClr val="tx2"/>
          </a:solidFill>
        </p:spPr>
        <p:txBody>
          <a:bodyPr wrap="square" rtlCol="0" anchor="ctr" anchorCtr="1">
            <a:noAutofit/>
          </a:bodyPr>
          <a:lstStyle/>
          <a:p>
            <a:r>
              <a:rPr lang="nl-NL" sz="1500" dirty="0" smtClean="0">
                <a:solidFill>
                  <a:schemeClr val="bg1"/>
                </a:solidFill>
              </a:rPr>
              <a:t>Geschil</a:t>
            </a:r>
            <a:endParaRPr lang="nl-NL" sz="1500" dirty="0">
              <a:solidFill>
                <a:schemeClr val="bg1"/>
              </a:solidFill>
            </a:endParaRPr>
          </a:p>
        </p:txBody>
      </p:sp>
      <p:sp>
        <p:nvSpPr>
          <p:cNvPr id="12" name="TextBox 11"/>
          <p:cNvSpPr txBox="1"/>
          <p:nvPr/>
        </p:nvSpPr>
        <p:spPr>
          <a:xfrm>
            <a:off x="2796610" y="1491320"/>
            <a:ext cx="5868411" cy="1071085"/>
          </a:xfrm>
          <a:prstGeom prst="rect">
            <a:avLst/>
          </a:prstGeom>
          <a:solidFill>
            <a:schemeClr val="tx2">
              <a:lumMod val="20000"/>
              <a:lumOff val="80000"/>
            </a:schemeClr>
          </a:solidFill>
        </p:spPr>
        <p:txBody>
          <a:bodyPr wrap="square" rtlCol="0" anchor="ctr" anchorCtr="1">
            <a:noAutofit/>
          </a:bodyPr>
          <a:lstStyle/>
          <a:p>
            <a:r>
              <a:rPr lang="nl-NL" sz="1500" dirty="0" smtClean="0"/>
              <a:t>De minister van OCW heeft goedkeuring onthouden aan het plan van scholen voor zover daarin De IJsbreker is opgenomen. Als gevolg hiervan komt De IJsbreker niet voor bekostiging in aanmerking</a:t>
            </a:r>
            <a:endParaRPr lang="nl-NL" sz="1500" dirty="0"/>
          </a:p>
        </p:txBody>
      </p:sp>
      <p:sp>
        <p:nvSpPr>
          <p:cNvPr id="2" name="Footer Placeholder 1"/>
          <p:cNvSpPr>
            <a:spLocks noGrp="1"/>
          </p:cNvSpPr>
          <p:nvPr>
            <p:ph type="ftr" sz="quarter" idx="11"/>
          </p:nvPr>
        </p:nvSpPr>
        <p:spPr/>
        <p:txBody>
          <a:bodyPr/>
          <a:lstStyle/>
          <a:p>
            <a:r>
              <a:rPr lang="nl-NL" dirty="0" smtClean="0"/>
              <a:t>Actualiteiten bekostiging in het onderwijs</a:t>
            </a:r>
            <a:endParaRPr lang="nl-NL" dirty="0"/>
          </a:p>
        </p:txBody>
      </p:sp>
    </p:spTree>
    <p:extLst>
      <p:ext uri="{BB962C8B-B14F-4D97-AF65-F5344CB8AC3E}">
        <p14:creationId xmlns:p14="http://schemas.microsoft.com/office/powerpoint/2010/main" val="1395060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l-NL" dirty="0"/>
              <a:t>ABRvS 30 september 2015 (Amsterdamse Stichtingen/OCW)</a:t>
            </a:r>
          </a:p>
        </p:txBody>
      </p:sp>
      <p:sp>
        <p:nvSpPr>
          <p:cNvPr id="4" name="TextBox 3"/>
          <p:cNvSpPr txBox="1"/>
          <p:nvPr/>
        </p:nvSpPr>
        <p:spPr>
          <a:xfrm>
            <a:off x="351687" y="1608416"/>
            <a:ext cx="8433164" cy="753294"/>
          </a:xfrm>
          <a:prstGeom prst="rect">
            <a:avLst/>
          </a:prstGeom>
          <a:solidFill>
            <a:schemeClr val="tx2"/>
          </a:solidFill>
        </p:spPr>
        <p:txBody>
          <a:bodyPr wrap="square" rtlCol="0" anchor="ctr" anchorCtr="1">
            <a:noAutofit/>
          </a:bodyPr>
          <a:lstStyle/>
          <a:p>
            <a:r>
              <a:rPr lang="nl-NL" dirty="0" smtClean="0">
                <a:solidFill>
                  <a:schemeClr val="bg1"/>
                </a:solidFill>
              </a:rPr>
              <a:t>Oordeel Afdeling</a:t>
            </a:r>
            <a:endParaRPr lang="nl-NL" dirty="0">
              <a:solidFill>
                <a:schemeClr val="bg1"/>
              </a:solidFill>
            </a:endParaRPr>
          </a:p>
        </p:txBody>
      </p:sp>
      <p:sp>
        <p:nvSpPr>
          <p:cNvPr id="5" name="TextBox 4"/>
          <p:cNvSpPr txBox="1"/>
          <p:nvPr/>
        </p:nvSpPr>
        <p:spPr>
          <a:xfrm>
            <a:off x="351687" y="2525485"/>
            <a:ext cx="8433164" cy="4066903"/>
          </a:xfrm>
          <a:prstGeom prst="rect">
            <a:avLst/>
          </a:prstGeom>
          <a:solidFill>
            <a:schemeClr val="tx2">
              <a:lumMod val="20000"/>
              <a:lumOff val="80000"/>
            </a:schemeClr>
          </a:solidFill>
        </p:spPr>
        <p:txBody>
          <a:bodyPr wrap="square" rtlCol="0" anchor="ctr" anchorCtr="1">
            <a:noAutofit/>
          </a:bodyPr>
          <a:lstStyle/>
          <a:p>
            <a:r>
              <a:rPr lang="nl-NL" sz="1400" dirty="0" smtClean="0"/>
              <a:t>“Gelet </a:t>
            </a:r>
            <a:r>
              <a:rPr lang="nl-NL" sz="1400" dirty="0"/>
              <a:t>op artikel 77, eerste lid, van de WPO neemt een gemeenteraad een school in het plan van scholen op indien aannemelijk is dat de school binnen vijf jaar vanaf de datum van ingang van bekostiging zal worden bezocht door ten minste het aantal leerlingen dat overeenkomt met de voor die gemeente geldende stichtingsnorm. Nu </a:t>
            </a:r>
            <a:r>
              <a:rPr lang="nl-NL" sz="1400" b="1" dirty="0"/>
              <a:t>de bekostiging van een school </a:t>
            </a:r>
            <a:r>
              <a:rPr lang="nl-NL" sz="1400" dirty="0"/>
              <a:t>gelet op artikel 74, eerste lid, van de WPO, </a:t>
            </a:r>
            <a:r>
              <a:rPr lang="nl-NL" sz="1400" b="1" dirty="0"/>
              <a:t>slechts kan aanvangen per 1 augustus van een schooljaar, betekent dit dat het bevoegd gezag aannemelijk moet maken dat de school uiterlijk per 1 augustus vijf jaar later, een leerlingenaantal zal hebben dat minimaal overeenkomt met de geldende stichtingsnorm. Voor zover uit de Regeling en de Modelverordening van de VNG volgt dat voor de vraag of de stichtingsnorm wordt gehaald moet worden uitgegaan van het aantal leerlingen per 1 januari van het vijfde schooljaar, is dit in strijd met artikel 77, eerste lid, van de WPO.</a:t>
            </a:r>
            <a:r>
              <a:rPr lang="nl-NL" sz="1400" dirty="0"/>
              <a:t> Dat gelet op de artikelen 152 en 153 van de WPO voor de vraag of de bekostiging van een school beëindigd moet worden, wordt gekeken naar de leerlingenaantallen van die school op 1 oktober van een schooljaar, kan evenmin tot een ander oordeel leiden, nu zoals de staatssecretaris ook heeft erkend die artikelen niet van toepassing zijn op de aanvang van de bekostiging.</a:t>
            </a:r>
          </a:p>
          <a:p>
            <a:endParaRPr lang="nl-NL" sz="1400" dirty="0"/>
          </a:p>
          <a:p>
            <a:r>
              <a:rPr lang="nl-NL" sz="1400" dirty="0" smtClean="0"/>
              <a:t>(…) De </a:t>
            </a:r>
            <a:r>
              <a:rPr lang="nl-NL" sz="1400" dirty="0"/>
              <a:t>stichting heeft bekostiging voor De IJsbreker aangevraagd met ingang van 1 augustus 2015. Uit de bij de aanvraag overgelegde prognose blijkt dat De IJsbreker p</a:t>
            </a:r>
            <a:r>
              <a:rPr lang="nl-NL" sz="1400" b="1" dirty="0"/>
              <a:t>er 1 augustus 2020, en dus binnen vijf jaar, bezocht zal worden door 339 leerlingen</a:t>
            </a:r>
            <a:r>
              <a:rPr lang="nl-NL" sz="1400" dirty="0"/>
              <a:t>. Nu voorts uit die prognose blijkt dat deze school gedurende 15 jaar na die periode van vijf jaar zal worden bezocht door ten minste het aantal leerlingen dat overeenkomt met de voor Amsterdam geldende stichtingsnorm van 323 leerlingen, heeft de staatssecretaris ten onrechte goedkeuring onthouden aan het plan van </a:t>
            </a:r>
            <a:r>
              <a:rPr lang="nl-NL" sz="1400" dirty="0" smtClean="0"/>
              <a:t>scholen (…).”</a:t>
            </a:r>
            <a:endParaRPr lang="nl-NL" sz="1400" dirty="0"/>
          </a:p>
        </p:txBody>
      </p:sp>
      <p:sp>
        <p:nvSpPr>
          <p:cNvPr id="2" name="Footer Placeholder 1"/>
          <p:cNvSpPr>
            <a:spLocks noGrp="1"/>
          </p:cNvSpPr>
          <p:nvPr>
            <p:ph type="ftr" sz="quarter" idx="11"/>
          </p:nvPr>
        </p:nvSpPr>
        <p:spPr/>
        <p:txBody>
          <a:bodyPr/>
          <a:lstStyle/>
          <a:p>
            <a:r>
              <a:rPr lang="nl-NL" dirty="0" smtClean="0"/>
              <a:t>Actualiteiten bekostiging in het onderwijs</a:t>
            </a:r>
            <a:endParaRPr lang="nl-NL" dirty="0"/>
          </a:p>
        </p:txBody>
      </p:sp>
    </p:spTree>
    <p:extLst>
      <p:ext uri="{BB962C8B-B14F-4D97-AF65-F5344CB8AC3E}">
        <p14:creationId xmlns:p14="http://schemas.microsoft.com/office/powerpoint/2010/main" val="4037326497"/>
      </p:ext>
    </p:extLst>
  </p:cSld>
  <p:clrMapOvr>
    <a:masterClrMapping/>
  </p:clrMapOvr>
</p:sld>
</file>

<file path=ppt/theme/theme1.xml><?xml version="1.0" encoding="utf-8"?>
<a:theme xmlns:a="http://schemas.openxmlformats.org/drawingml/2006/main" name="Stibbe_screen_blank">
  <a:themeElements>
    <a:clrScheme name="Stibbe">
      <a:dk1>
        <a:srgbClr val="333333"/>
      </a:dk1>
      <a:lt1>
        <a:srgbClr val="FEFFFF"/>
      </a:lt1>
      <a:dk2>
        <a:srgbClr val="36AC73"/>
      </a:dk2>
      <a:lt2>
        <a:srgbClr val="D7D5D6"/>
      </a:lt2>
      <a:accent1>
        <a:srgbClr val="14054B"/>
      </a:accent1>
      <a:accent2>
        <a:srgbClr val="36AC73"/>
      </a:accent2>
      <a:accent3>
        <a:srgbClr val="A29EA0"/>
      </a:accent3>
      <a:accent4>
        <a:srgbClr val="D7D5D6"/>
      </a:accent4>
      <a:accent5>
        <a:srgbClr val="EB7300"/>
      </a:accent5>
      <a:accent6>
        <a:srgbClr val="EEEEEE"/>
      </a:accent6>
      <a:hlink>
        <a:srgbClr val="36AC73"/>
      </a:hlink>
      <a:folHlink>
        <a:srgbClr val="7DD6AB"/>
      </a:folHlink>
    </a:clrScheme>
    <a:fontScheme name="Stibbe fonts">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chemeClr val="tx2"/>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Stibbe_screen.potx" id="{C1F68D26-6117-48D6-A291-CB5A849B260D}" vid="{5D07EF0E-1F88-428B-9D03-9B50FB605D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765</TotalTime>
  <Words>2625</Words>
  <Application>Microsoft Office PowerPoint</Application>
  <PresentationFormat>On-screen Show (4:3)</PresentationFormat>
  <Paragraphs>186</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Stibbe_screen_blank</vt:lpstr>
      <vt:lpstr>Actualiteiten bekostiging in het onderwijs</vt:lpstr>
      <vt:lpstr>Inhoudsopgave</vt:lpstr>
      <vt:lpstr>Overzicht financiering (bekostigde) onderwijsinstellingen</vt:lpstr>
      <vt:lpstr>ABRvS 9 maart 2016 (OCW/Merewade College)</vt:lpstr>
      <vt:lpstr>ABRvS 9 maart 2016 (OCW/Merewade College)</vt:lpstr>
      <vt:lpstr>ABRvS 9 maart 2016 (OCW/Merewade College)</vt:lpstr>
      <vt:lpstr>ABRvS 30 september 2015 (Amsterdamse Stichtingen/OCW)</vt:lpstr>
      <vt:lpstr>ABRvS 30 september 2015 (Amsterdamse Stichtingen/OCW)</vt:lpstr>
      <vt:lpstr>ABRvS 30 september 2015 (Amsterdamse Stichtingen/OCW)</vt:lpstr>
      <vt:lpstr>ABRvS 23 september 2015 (Martinuscollege/Stede Broec)</vt:lpstr>
      <vt:lpstr>ABRvS 23 september 2015 (Martinuscollege/Stede Broec)</vt:lpstr>
      <vt:lpstr>ABRvS 23 september 2015 (Martinuscollege/Stede Broec)</vt:lpstr>
      <vt:lpstr>ABRvS 25 februari 2015 (Hogeschool Rotterdam/OCW)</vt:lpstr>
      <vt:lpstr>ABRvS 25 februari 2015 (Hogeschool Rotterdam/OCW)</vt:lpstr>
      <vt:lpstr>ABRvS 25 februari 2015 (Hogeschool Rotterdam/OCW) </vt:lpstr>
      <vt:lpstr>ABRvS 4 februari 2015 (Universiteit Maastricht/OCW) </vt:lpstr>
      <vt:lpstr>ABRvS 4 februari 2015 (Universiteit Maastricht/OCW) </vt:lpstr>
      <vt:lpstr>ABRvS 4 februari 2015 (Universiteit Maastricht/OCW)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dc:creator>
  <cp:lastModifiedBy>Machteld Claessens</cp:lastModifiedBy>
  <cp:revision>73</cp:revision>
  <cp:lastPrinted>2016-04-20T09:07:37Z</cp:lastPrinted>
  <dcterms:modified xsi:type="dcterms:W3CDTF">2016-04-21T10:06:22Z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Language">
    <vt:lpwstr>NL</vt:lpwstr>
  </property>
  <property fmtid="{D5CDD505-2E9C-101B-9397-08002B2CF9AE}" pid="3" name="vType">
    <vt:lpwstr>Stibbe_presentatie</vt:lpwstr>
  </property>
  <property fmtid="{D5CDD505-2E9C-101B-9397-08002B2CF9AE}" pid="4" name="vState">
    <vt:lpwstr>New</vt:lpwstr>
  </property>
  <property fmtid="{D5CDD505-2E9C-101B-9397-08002B2CF9AE}" pid="5" name="vFooter">
    <vt:lpwstr>Actualiteiten bekostiging in het onderwijs</vt:lpwstr>
  </property>
  <property fmtid="{D5CDD505-2E9C-101B-9397-08002B2CF9AE}" pid="6" name="vImage">
    <vt:lpwstr>adam-bikes</vt:lpwstr>
  </property>
  <property fmtid="{D5CDD505-2E9C-101B-9397-08002B2CF9AE}" pid="7" name="vTopImage">
    <vt:lpwstr>tram</vt:lpwstr>
  </property>
  <property fmtid="{D5CDD505-2E9C-101B-9397-08002B2CF9AE}" pid="8" name="vPType">
    <vt:lpwstr>screen</vt:lpwstr>
  </property>
  <property fmtid="{D5CDD505-2E9C-101B-9397-08002B2CF9AE}" pid="9" name="vTitle">
    <vt:lpwstr>Actualiteiten bekostiging in het onderwijs</vt:lpwstr>
  </property>
  <property fmtid="{D5CDD505-2E9C-101B-9397-08002B2CF9AE}" pid="10" name="vSubtitle">
    <vt:lpwstr>NVOR voorjaarssymposium 20 april 2016_x000d_
Tom Barkhuysen &amp; Machteld Claessens</vt:lpwstr>
  </property>
</Properties>
</file>