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7"/>
  </p:notesMasterIdLst>
  <p:handoutMasterIdLst>
    <p:handoutMasterId r:id="rId18"/>
  </p:handoutMasterIdLst>
  <p:sldIdLst>
    <p:sldId id="299" r:id="rId5"/>
    <p:sldId id="275" r:id="rId6"/>
    <p:sldId id="298" r:id="rId7"/>
    <p:sldId id="302" r:id="rId8"/>
    <p:sldId id="303" r:id="rId9"/>
    <p:sldId id="306" r:id="rId10"/>
    <p:sldId id="310" r:id="rId11"/>
    <p:sldId id="311" r:id="rId12"/>
    <p:sldId id="309" r:id="rId13"/>
    <p:sldId id="312" r:id="rId14"/>
    <p:sldId id="307" r:id="rId15"/>
    <p:sldId id="304" r:id="rId16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7539" autoAdjust="0"/>
  </p:normalViewPr>
  <p:slideViewPr>
    <p:cSldViewPr snapToGrid="0">
      <p:cViewPr>
        <p:scale>
          <a:sx n="84" d="100"/>
          <a:sy n="84" d="100"/>
        </p:scale>
        <p:origin x="-1258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17E56-3774-4F74-8079-0BB2B62EC389}" type="datetimeFigureOut">
              <a:rPr lang="nl-NL" smtClean="0"/>
              <a:t>17-9-2015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759A-8560-44EE-B66F-71C6B13A2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17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3B6CE-344C-43E1-8626-B18BC5CAE11D}" type="datetimeFigureOut">
              <a:rPr lang="nl-NL"/>
              <a:pPr>
                <a:defRPr/>
              </a:pPr>
              <a:t>17-9-2015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ED5017-95BC-4BA3-AC58-0AAD98CE441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8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18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18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67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12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B774B-2EBA-44C2-85AC-E6B7BE54BFCB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19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smtClean="0"/>
              <a:t>Raadplegen achterban bij fusie of sluiting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48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Houden vast aan uitgangspunten. Willen recht doen aan realiteit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9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Internetconsultatie</a:t>
            </a:r>
            <a:r>
              <a:rPr lang="nl-NL" baseline="0" dirty="0" smtClean="0"/>
              <a:t> van 17 september tot 15 oktober 2015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Op z'n vroegst per 1-8-2017</a:t>
            </a:r>
          </a:p>
          <a:p>
            <a:r>
              <a:rPr lang="nl-NL" dirty="0" smtClean="0"/>
              <a:t>Beperkt zich niet tot krimpregio’s</a:t>
            </a:r>
          </a:p>
          <a:p>
            <a:r>
              <a:rPr lang="nl-NL" dirty="0" smtClean="0"/>
              <a:t>Besturen</a:t>
            </a:r>
            <a:r>
              <a:rPr lang="nl-NL" baseline="0" dirty="0" smtClean="0"/>
              <a:t> bepalen zelf de regio, komen ze er niet uit, dan regio-indeling samenwerkingsverbanden</a:t>
            </a:r>
          </a:p>
          <a:p>
            <a:r>
              <a:rPr lang="nl-NL" baseline="0" dirty="0" smtClean="0"/>
              <a:t>Initiatief bij schoolbesturen, gemeente kan aanjager zijn</a:t>
            </a:r>
          </a:p>
          <a:p>
            <a:r>
              <a:rPr lang="nl-NL" baseline="0" dirty="0" smtClean="0"/>
              <a:t>Bij geen overeenkomst: geschillenregeling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9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91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D5017-95BC-4BA3-AC58-0AAD98CE441E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9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5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55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48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54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10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28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53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1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593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98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885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709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491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89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10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62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288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30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29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158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613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156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326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175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59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shpFoto" descr="Afb 2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077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546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02F8-CFE5-417B-984F-331326B9A7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050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32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1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8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0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49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1030" name="Picture 14" descr="Logo Powerpoint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205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2055" name="Picture 12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3075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07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3079" name="Picture 12" descr="Logo Powerpoint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>
              <a:defRPr/>
            </a:pPr>
            <a:fld id="{D0038603-855E-4FF2-8378-18E0859A18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87622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internetconsultatie.nl/toekomstbestendigonderwijsaanbo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02200" y="1843088"/>
            <a:ext cx="3600450" cy="2762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A</a:t>
            </a:r>
            <a:r>
              <a:rPr lang="nl-NL" dirty="0" smtClean="0"/>
              <a:t>ctualiteiten leerlingendaling</a:t>
            </a:r>
            <a:br>
              <a:rPr lang="nl-NL" dirty="0" smtClean="0"/>
            </a:br>
            <a:r>
              <a:rPr lang="nl-NL" dirty="0" smtClean="0"/>
              <a:t>NVOR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*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24 september </a:t>
            </a:r>
            <a:r>
              <a:rPr lang="nl-NL" dirty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Ouders en medezeggenschap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endParaRPr lang="nl-NL" sz="2400" i="1" dirty="0" smtClean="0"/>
          </a:p>
          <a:p>
            <a:pPr marL="285750" lvl="1" indent="-285750">
              <a:defRPr/>
            </a:pPr>
            <a:r>
              <a:rPr lang="nl-NL" sz="2400" dirty="0"/>
              <a:t>WV Versterken rol ouders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Procedure alternatieve voorstellen MR </a:t>
            </a:r>
          </a:p>
          <a:p>
            <a:pPr lvl="1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02F8-CFE5-417B-984F-331326B9A71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0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Financiële prikkel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endParaRPr lang="nl-NL" sz="2400" i="1" dirty="0" smtClean="0"/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Uitbreiding </a:t>
            </a:r>
            <a:r>
              <a:rPr lang="nl-NL" sz="2400" dirty="0"/>
              <a:t>fusiecompensatie PO </a:t>
            </a:r>
            <a:endParaRPr lang="nl-NL" sz="2400" dirty="0" smtClean="0"/>
          </a:p>
          <a:p>
            <a:pPr lvl="2">
              <a:buFont typeface="Arial" charset="0"/>
              <a:buChar char="•"/>
            </a:pPr>
            <a:r>
              <a:rPr lang="nl-NL" sz="2200" dirty="0" smtClean="0"/>
              <a:t>6 x 100% (personele kosten)</a:t>
            </a:r>
          </a:p>
          <a:p>
            <a:pPr lvl="2">
              <a:buFont typeface="Arial" charset="0"/>
              <a:buChar char="•"/>
            </a:pPr>
            <a:r>
              <a:rPr lang="nl-NL" sz="2200" dirty="0" smtClean="0"/>
              <a:t>Fusies tot 2019 maximaal profijt</a:t>
            </a:r>
            <a:endParaRPr lang="nl-NL" sz="2200" dirty="0"/>
          </a:p>
          <a:p>
            <a:pPr lvl="1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02F8-CFE5-417B-984F-331326B9A71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4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Ondersteuningsprogramma</a:t>
            </a:r>
            <a:endParaRPr lang="nl-NL" dirty="0"/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nl-NL" sz="2400" dirty="0" smtClean="0"/>
          </a:p>
          <a:p>
            <a:pPr>
              <a:buFont typeface="Arial" charset="0"/>
              <a:buChar char="•"/>
            </a:pPr>
            <a:r>
              <a:rPr lang="nl-NL" sz="2400" dirty="0" smtClean="0"/>
              <a:t> Helpdesk DUO &amp; www.leerlingendaling.nl</a:t>
            </a:r>
          </a:p>
          <a:p>
            <a:pPr>
              <a:buFont typeface="Arial" charset="0"/>
              <a:buChar char="•"/>
            </a:pPr>
            <a:r>
              <a:rPr lang="nl-NL" sz="2400" dirty="0" smtClean="0"/>
              <a:t> Accountmanagers OCW</a:t>
            </a:r>
          </a:p>
          <a:p>
            <a:pPr>
              <a:buFont typeface="Arial" charset="0"/>
              <a:buChar char="•"/>
            </a:pPr>
            <a:r>
              <a:rPr lang="nl-NL" sz="2400" dirty="0" smtClean="0"/>
              <a:t> Regionale procesbegeleiders</a:t>
            </a:r>
          </a:p>
          <a:p>
            <a:pPr>
              <a:buFont typeface="Arial" charset="0"/>
              <a:buChar char="•"/>
            </a:pPr>
            <a:r>
              <a:rPr lang="nl-NL" sz="2400" dirty="0" smtClean="0"/>
              <a:t> Expertteam DUO, raden, 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 inspectie en OCW</a:t>
            </a:r>
          </a:p>
          <a:p>
            <a:pPr>
              <a:buFont typeface="Arial" charset="0"/>
              <a:buChar char="•"/>
            </a:pPr>
            <a:r>
              <a:rPr lang="nl-NL" sz="2400" dirty="0" smtClean="0"/>
              <a:t> Kennisplatform</a:t>
            </a:r>
          </a:p>
          <a:p>
            <a:endParaRPr lang="nl-NL" sz="2400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7C70395F-CA3A-4697-8861-B95BF5B06752}" type="slidenum">
              <a:rPr lang="nl-NL" sz="1000" smtClean="0"/>
              <a:pPr/>
              <a:t>12</a:t>
            </a:fld>
            <a:endParaRPr lang="nl-NL" sz="1000" smtClean="0"/>
          </a:p>
        </p:txBody>
      </p:sp>
      <p:pic>
        <p:nvPicPr>
          <p:cNvPr id="15365" name="Afbeelding 4" descr="\\nlnafvocw02.ocw.local\groups099$\Homes021\O217HOE\Bureaublad\Groepsfoto-2_uitsnede_high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38" y="2890861"/>
            <a:ext cx="3690761" cy="18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8C931CB-7A1E-473C-AA07-5A7EC72A17D0}" type="slidenum">
              <a:rPr lang="nl-NL" sz="1000" smtClean="0"/>
              <a:pPr/>
              <a:t>2</a:t>
            </a:fld>
            <a:endParaRPr lang="nl-NL" sz="10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nl-NL" dirty="0" smtClean="0">
                <a:solidFill>
                  <a:srgbClr val="00B0F0"/>
                </a:solidFill>
                <a:latin typeface="Verdana" pitchFamily="34" charset="0"/>
              </a:rPr>
              <a:t>Informatie OCW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7761287" cy="3168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latin typeface="Verdana" pitchFamily="34" charset="0"/>
              </a:rPr>
              <a:t>Leerlingendaling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latin typeface="Verdana" pitchFamily="34" charset="0"/>
              </a:rPr>
              <a:t>Maatregelen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 smtClean="0">
                <a:latin typeface="Verdana" pitchFamily="34" charset="0"/>
              </a:rPr>
              <a:t>Ondersteuningsprogramma</a:t>
            </a:r>
            <a:endParaRPr lang="nl-NL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Leerlingendaling – cijfers po/vo op een rij</a:t>
            </a:r>
            <a:endParaRPr lang="nl-NL" dirty="0"/>
          </a:p>
        </p:txBody>
      </p:sp>
      <p:sp>
        <p:nvSpPr>
          <p:cNvPr id="1229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1620CE5-0470-43FD-991D-0C639DA87E7B}" type="slidenum">
              <a:rPr lang="nl-NL" sz="1000" smtClean="0"/>
              <a:pPr/>
              <a:t>3</a:t>
            </a:fld>
            <a:endParaRPr lang="nl-NL" sz="1000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2547938"/>
            <a:ext cx="7858125" cy="277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Maatregelen - Uitgangspunten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Schoolbesturen </a:t>
            </a:r>
            <a:r>
              <a:rPr lang="nl-NL" sz="2400" dirty="0"/>
              <a:t>aan </a:t>
            </a:r>
            <a:r>
              <a:rPr lang="nl-NL" sz="2400" dirty="0" smtClean="0"/>
              <a:t>zet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Maatwerk </a:t>
            </a:r>
            <a:r>
              <a:rPr lang="nl-NL" sz="2400" dirty="0"/>
              <a:t>in de regio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Rijk </a:t>
            </a:r>
            <a:r>
              <a:rPr lang="nl-NL" sz="2400" dirty="0"/>
              <a:t>vult randvoorwaarden in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D65A63E1-A864-4D12-8149-771563C9AAF3}" type="slidenum">
              <a:rPr lang="nl-NL" sz="1000" smtClean="0"/>
              <a:pPr/>
              <a:t>4</a:t>
            </a:fld>
            <a:endParaRPr lang="nl-NL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Maatregelen - Onderdelen aanpak</a:t>
            </a:r>
            <a:endParaRPr lang="nl-NL" dirty="0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>
            <a:normAutofit/>
          </a:bodyPr>
          <a:lstStyle/>
          <a:p>
            <a:endParaRPr lang="nl-NL" sz="2400" dirty="0" smtClean="0"/>
          </a:p>
          <a:p>
            <a:pPr marL="285750" lvl="1" indent="-285750">
              <a:defRPr/>
            </a:pPr>
            <a:r>
              <a:rPr lang="nl-NL" sz="2400" dirty="0" smtClean="0"/>
              <a:t>Diverse wetsvoorstellen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Rol ouders en medezeggenschap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Financiële prikkel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Ondersteuningsprogramma</a:t>
            </a:r>
          </a:p>
          <a:p>
            <a:endParaRPr lang="nl-NL" dirty="0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7C7326FA-8752-46DA-9A47-AC704FAE8EC3}" type="slidenum">
              <a:rPr lang="nl-NL" sz="1000" smtClean="0"/>
              <a:pPr/>
              <a:t>5</a:t>
            </a:fld>
            <a:endParaRPr lang="nl-NL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Samenwerkingsschool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Blip>
                <a:blip r:embed="rId4"/>
              </a:buBlip>
            </a:pPr>
            <a:endParaRPr lang="nl-NL" sz="1600" i="1" dirty="0" smtClean="0"/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Praktische uitvoerbaarheid uitgangspunt</a:t>
            </a:r>
            <a:endParaRPr lang="nl-NL" sz="2400" dirty="0"/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Kritisch advies Onderwijsraad</a:t>
            </a:r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Noodzaak vernieuwing</a:t>
            </a:r>
          </a:p>
          <a:p>
            <a:pPr lvl="1">
              <a:buFont typeface="Arial" charset="0"/>
              <a:buChar char="•"/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02F8-CFE5-417B-984F-331326B9A71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26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Toekomstbestendig onderwijsaanbod PO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Blip>
                <a:blip r:embed="rId3"/>
              </a:buBlip>
            </a:pPr>
            <a:endParaRPr lang="nl-NL" sz="1600" i="1" dirty="0" smtClean="0"/>
          </a:p>
          <a:p>
            <a:pPr lvl="1">
              <a:buFont typeface="Arial" charset="0"/>
              <a:buBlip>
                <a:blip r:embed="rId3"/>
              </a:buBlip>
            </a:pPr>
            <a:r>
              <a:rPr lang="nl-NL" sz="2400" dirty="0" smtClean="0"/>
              <a:t>Meerjarig gebiedsplan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Samenwerking schoolbesturen en gemeenten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Periodiek overleg (</a:t>
            </a:r>
            <a:r>
              <a:rPr lang="nl-NL" sz="2200" dirty="0"/>
              <a:t>OOGO)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Visie op onderwijs in de regio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Bestaande aanbod i.r.t. toekomstige vraag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Toegankelijkheid</a:t>
            </a:r>
          </a:p>
          <a:p>
            <a:pPr lvl="2">
              <a:buFont typeface="Arial" charset="0"/>
              <a:buBlip>
                <a:blip r:embed="rId3"/>
              </a:buBlip>
            </a:pPr>
            <a:endParaRPr lang="nl-NL" sz="2200" dirty="0"/>
          </a:p>
          <a:p>
            <a:pPr marL="144000" lvl="2" indent="0">
              <a:buNone/>
            </a:pPr>
            <a:r>
              <a:rPr lang="nl-NL" u="sng" dirty="0" smtClean="0">
                <a:hlinkClick r:id="rId4"/>
              </a:rPr>
              <a:t>www.internetconsultatie.nl/toekomstbestendigonderwijsaanbod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02F8-CFE5-417B-984F-331326B9A71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0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Toekomstbestendig onderwijsaanbod PO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Blip>
                <a:blip r:embed="rId3"/>
              </a:buBlip>
            </a:pPr>
            <a:endParaRPr lang="nl-NL" sz="1600" i="1" dirty="0" smtClean="0"/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Richting hoofd- en nevenvestiging </a:t>
            </a:r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Tussentijds splitsen grondgebied gemeente</a:t>
            </a:r>
          </a:p>
          <a:p>
            <a:pPr lvl="1">
              <a:buFont typeface="Arial" charset="0"/>
              <a:buChar char="•"/>
            </a:pPr>
            <a:r>
              <a:rPr lang="nl-NL" sz="2400" dirty="0" smtClean="0"/>
              <a:t>Procedure vrijwillige sluiting openbare school </a:t>
            </a:r>
          </a:p>
          <a:p>
            <a:pPr lvl="1">
              <a:buFont typeface="Arial" charset="0"/>
              <a:buChar char="•"/>
            </a:pP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02F8-CFE5-417B-984F-331326B9A71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1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Verplaatsen en van kleur verschieten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Blip>
                <a:blip r:embed="rId3"/>
              </a:buBlip>
            </a:pPr>
            <a:endParaRPr lang="nl-NL" sz="1600" i="1" dirty="0" smtClean="0"/>
          </a:p>
          <a:p>
            <a:pPr lvl="1">
              <a:buFont typeface="Arial" charset="0"/>
              <a:buBlip>
                <a:blip r:embed="rId3"/>
              </a:buBlip>
            </a:pPr>
            <a:r>
              <a:rPr lang="nl-NL" sz="2400" dirty="0" smtClean="0"/>
              <a:t>Verzoek aan minister</a:t>
            </a:r>
          </a:p>
          <a:p>
            <a:pPr lvl="1">
              <a:buFont typeface="Arial" charset="0"/>
              <a:buBlip>
                <a:blip r:embed="rId3"/>
              </a:buBlip>
            </a:pPr>
            <a:r>
              <a:rPr lang="nl-NL" sz="2400" dirty="0" smtClean="0"/>
              <a:t>Uitbreiding van huidige mogelijkheden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Gezamenlijk gebiedsplan positief meewegen</a:t>
            </a:r>
          </a:p>
          <a:p>
            <a:pPr lvl="2">
              <a:buFont typeface="Arial" charset="0"/>
              <a:buBlip>
                <a:blip r:embed="rId3"/>
              </a:buBlip>
            </a:pPr>
            <a:r>
              <a:rPr lang="nl-NL" sz="2200" dirty="0" smtClean="0"/>
              <a:t>Bescherming laatste school van een richting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02F8-CFE5-417B-984F-331326B9A719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0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Standaard (05 Donkergeel)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9B249"/>
    </a:dk2>
    <a:lt2>
      <a:srgbClr val="EEECE1"/>
    </a:lt2>
    <a:accent1>
      <a:srgbClr val="F9B249"/>
    </a:accent1>
    <a:accent2>
      <a:srgbClr val="FF9560"/>
    </a:accent2>
    <a:accent3>
      <a:srgbClr val="FFFFFF"/>
    </a:accent3>
    <a:accent4>
      <a:srgbClr val="000000"/>
    </a:accent4>
    <a:accent5>
      <a:srgbClr val="FBD5B1"/>
    </a:accent5>
    <a:accent6>
      <a:srgbClr val="E78756"/>
    </a:accent6>
    <a:hlink>
      <a:srgbClr val="CC003D"/>
    </a:hlink>
    <a:folHlink>
      <a:srgbClr val="90007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Sjabloon Standaard (05 Donkergeel)</Template>
  <TotalTime>5382</TotalTime>
  <Words>259</Words>
  <Application>Microsoft Office PowerPoint</Application>
  <PresentationFormat>Diavoorstelling (4:3)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Sjabloon Standaard (05 Donkergeel)</vt:lpstr>
      <vt:lpstr>Inhoud letter</vt:lpstr>
      <vt:lpstr>Inhoud bullet</vt:lpstr>
      <vt:lpstr>1_Standaardontwerp</vt:lpstr>
      <vt:lpstr>   Actualiteiten leerlingendaling NVOR  *  24 september 2015</vt:lpstr>
      <vt:lpstr>Informatie OCW</vt:lpstr>
      <vt:lpstr>Leerlingendaling – cijfers po/vo op een rij</vt:lpstr>
      <vt:lpstr>Maatregelen - Uitgangspunten aanpak</vt:lpstr>
      <vt:lpstr>Maatregelen - Onderdelen aanpak</vt:lpstr>
      <vt:lpstr>Samenwerkingsschool</vt:lpstr>
      <vt:lpstr>Toekomstbestendig onderwijsaanbod PO (1)</vt:lpstr>
      <vt:lpstr>Toekomstbestendig onderwijsaanbod PO (2)</vt:lpstr>
      <vt:lpstr>Verplaatsen en van kleur verschieten</vt:lpstr>
      <vt:lpstr>Ouders en medezeggenschap</vt:lpstr>
      <vt:lpstr>Financiële prikkel</vt:lpstr>
      <vt:lpstr>Ondersteuningsprogramma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Zinkstok, Job</dc:creator>
  <cp:lastModifiedBy>Ron</cp:lastModifiedBy>
  <cp:revision>74</cp:revision>
  <cp:lastPrinted>2015-06-25T06:18:38Z</cp:lastPrinted>
  <dcterms:created xsi:type="dcterms:W3CDTF">2015-04-16T10:50:14Z</dcterms:created>
  <dcterms:modified xsi:type="dcterms:W3CDTF">2015-09-17T14:14:39Z</dcterms:modified>
</cp:coreProperties>
</file>